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2"/>
  </p:notesMasterIdLst>
  <p:sldIdLst>
    <p:sldId id="256" r:id="rId3"/>
    <p:sldId id="257" r:id="rId4"/>
    <p:sldId id="260" r:id="rId5"/>
    <p:sldId id="303" r:id="rId6"/>
    <p:sldId id="259" r:id="rId7"/>
    <p:sldId id="263" r:id="rId8"/>
    <p:sldId id="294" r:id="rId9"/>
    <p:sldId id="262" r:id="rId10"/>
    <p:sldId id="264" r:id="rId11"/>
    <p:sldId id="296" r:id="rId12"/>
    <p:sldId id="261" r:id="rId13"/>
    <p:sldId id="299" r:id="rId14"/>
    <p:sldId id="300" r:id="rId15"/>
    <p:sldId id="265" r:id="rId16"/>
    <p:sldId id="301" r:id="rId17"/>
    <p:sldId id="302" r:id="rId18"/>
    <p:sldId id="297" r:id="rId19"/>
    <p:sldId id="284" r:id="rId20"/>
    <p:sldId id="285" r:id="rId21"/>
    <p:sldId id="274" r:id="rId22"/>
    <p:sldId id="276" r:id="rId23"/>
    <p:sldId id="278" r:id="rId24"/>
    <p:sldId id="293" r:id="rId25"/>
    <p:sldId id="279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7" r:id="rId37"/>
    <p:sldId id="268" r:id="rId38"/>
    <p:sldId id="269" r:id="rId39"/>
    <p:sldId id="271" r:id="rId40"/>
    <p:sldId id="272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85" autoAdjust="0"/>
  </p:normalViewPr>
  <p:slideViewPr>
    <p:cSldViewPr snapToGrid="0">
      <p:cViewPr varScale="1">
        <p:scale>
          <a:sx n="154" d="100"/>
          <a:sy n="154" d="100"/>
        </p:scale>
        <p:origin x="3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EAB34-C307-42DA-AB2F-2A661A18DA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45636A-9A98-46D0-A1D0-B08110EBB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Tesla, Hyundai are the best choices. e.g. Model Y, Kona</a:t>
          </a:r>
        </a:p>
      </dgm:t>
    </dgm:pt>
    <dgm:pt modelId="{6AE552EE-6E75-4924-9FF2-E952D10290BF}" type="parTrans" cxnId="{7B487229-FF9D-4F22-99CF-E69E58F6C4E0}">
      <dgm:prSet/>
      <dgm:spPr/>
      <dgm:t>
        <a:bodyPr/>
        <a:lstStyle/>
        <a:p>
          <a:endParaRPr lang="en-US"/>
        </a:p>
      </dgm:t>
    </dgm:pt>
    <dgm:pt modelId="{9FF576F1-3B24-48A1-9D56-C48195C42BE8}" type="sibTrans" cxnId="{7B487229-FF9D-4F22-99CF-E69E58F6C4E0}">
      <dgm:prSet/>
      <dgm:spPr/>
      <dgm:t>
        <a:bodyPr/>
        <a:lstStyle/>
        <a:p>
          <a:endParaRPr lang="en-US"/>
        </a:p>
      </dgm:t>
    </dgm:pt>
    <dgm:pt modelId="{C3A1219F-C57E-40A4-9008-E4C76809F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Jaguar, Volvo and Porche are good but expensive.</a:t>
          </a:r>
        </a:p>
      </dgm:t>
    </dgm:pt>
    <dgm:pt modelId="{1578BAEA-ACD8-4DF5-903E-80917A03126F}" type="parTrans" cxnId="{0C80EBF5-B8FF-40EF-90DA-0CBB715495C1}">
      <dgm:prSet/>
      <dgm:spPr/>
      <dgm:t>
        <a:bodyPr/>
        <a:lstStyle/>
        <a:p>
          <a:endParaRPr lang="en-US"/>
        </a:p>
      </dgm:t>
    </dgm:pt>
    <dgm:pt modelId="{C0585775-2170-42BC-9915-FAE2117E6D5A}" type="sibTrans" cxnId="{0C80EBF5-B8FF-40EF-90DA-0CBB715495C1}">
      <dgm:prSet/>
      <dgm:spPr/>
      <dgm:t>
        <a:bodyPr/>
        <a:lstStyle/>
        <a:p>
          <a:endParaRPr lang="en-US"/>
        </a:p>
      </dgm:t>
    </dgm:pt>
    <dgm:pt modelId="{B50A4C9D-C523-4065-A2C4-C6C8E61CD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Volkswagon for a cheaper option.</a:t>
          </a:r>
        </a:p>
      </dgm:t>
    </dgm:pt>
    <dgm:pt modelId="{9AF8C546-97C9-4664-8F1B-73048886A879}" type="parTrans" cxnId="{706BC1A9-9E75-4E9F-B64E-07BE5C80095C}">
      <dgm:prSet/>
      <dgm:spPr/>
      <dgm:t>
        <a:bodyPr/>
        <a:lstStyle/>
        <a:p>
          <a:endParaRPr lang="en-US"/>
        </a:p>
      </dgm:t>
    </dgm:pt>
    <dgm:pt modelId="{5B75D5C7-107E-420E-B62B-3C7FBD216ACA}" type="sibTrans" cxnId="{706BC1A9-9E75-4E9F-B64E-07BE5C80095C}">
      <dgm:prSet/>
      <dgm:spPr/>
      <dgm:t>
        <a:bodyPr/>
        <a:lstStyle/>
        <a:p>
          <a:endParaRPr lang="en-US"/>
        </a:p>
      </dgm:t>
    </dgm:pt>
    <dgm:pt modelId="{7A49CD11-1E38-4B55-B99B-26539336C2B5}" type="pres">
      <dgm:prSet presAssocID="{616EAB34-C307-42DA-AB2F-2A661A18DA28}" presName="root" presStyleCnt="0">
        <dgm:presLayoutVars>
          <dgm:dir/>
          <dgm:resizeHandles val="exact"/>
        </dgm:presLayoutVars>
      </dgm:prSet>
      <dgm:spPr/>
    </dgm:pt>
    <dgm:pt modelId="{E9A9B99E-8263-486F-A6B8-4454C73E768E}" type="pres">
      <dgm:prSet presAssocID="{5545636A-9A98-46D0-A1D0-B08110EBBDFB}" presName="compNode" presStyleCnt="0"/>
      <dgm:spPr/>
    </dgm:pt>
    <dgm:pt modelId="{9DC97183-F9D4-4C6C-9DE2-37793B1E3018}" type="pres">
      <dgm:prSet presAssocID="{5545636A-9A98-46D0-A1D0-B08110EBBDFB}" presName="bgRect" presStyleLbl="bgShp" presStyleIdx="0" presStyleCnt="3"/>
      <dgm:spPr/>
    </dgm:pt>
    <dgm:pt modelId="{BB5F777D-D242-4601-A26C-7E01D3727171}" type="pres">
      <dgm:prSet presAssocID="{5545636A-9A98-46D0-A1D0-B08110EBBD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3CBE6443-724A-402E-A018-9E2F6D643D71}" type="pres">
      <dgm:prSet presAssocID="{5545636A-9A98-46D0-A1D0-B08110EBBDFB}" presName="spaceRect" presStyleCnt="0"/>
      <dgm:spPr/>
    </dgm:pt>
    <dgm:pt modelId="{DABFAD4C-143F-4EA1-80D0-2C65F5629175}" type="pres">
      <dgm:prSet presAssocID="{5545636A-9A98-46D0-A1D0-B08110EBBDFB}" presName="parTx" presStyleLbl="revTx" presStyleIdx="0" presStyleCnt="3">
        <dgm:presLayoutVars>
          <dgm:chMax val="0"/>
          <dgm:chPref val="0"/>
        </dgm:presLayoutVars>
      </dgm:prSet>
      <dgm:spPr/>
    </dgm:pt>
    <dgm:pt modelId="{A3EF2E0B-D46D-4299-9EC2-7FB4A17A0076}" type="pres">
      <dgm:prSet presAssocID="{9FF576F1-3B24-48A1-9D56-C48195C42BE8}" presName="sibTrans" presStyleCnt="0"/>
      <dgm:spPr/>
    </dgm:pt>
    <dgm:pt modelId="{B18D1AFB-58F1-40E3-A276-F9F12E1DC0FC}" type="pres">
      <dgm:prSet presAssocID="{C3A1219F-C57E-40A4-9008-E4C76809F299}" presName="compNode" presStyleCnt="0"/>
      <dgm:spPr/>
    </dgm:pt>
    <dgm:pt modelId="{4B8D5BA5-B635-4A95-B62B-9C45DC5D84DD}" type="pres">
      <dgm:prSet presAssocID="{C3A1219F-C57E-40A4-9008-E4C76809F299}" presName="bgRect" presStyleLbl="bgShp" presStyleIdx="1" presStyleCnt="3"/>
      <dgm:spPr/>
    </dgm:pt>
    <dgm:pt modelId="{3D5829A9-3E23-4380-BB75-6CCC5FAF5EF2}" type="pres">
      <dgm:prSet presAssocID="{C3A1219F-C57E-40A4-9008-E4C76809F2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1D0A5B30-51C4-4314-B74C-D2F5BD9BA33D}" type="pres">
      <dgm:prSet presAssocID="{C3A1219F-C57E-40A4-9008-E4C76809F299}" presName="spaceRect" presStyleCnt="0"/>
      <dgm:spPr/>
    </dgm:pt>
    <dgm:pt modelId="{2F37F69B-0B37-4AFA-B731-EE19CFEFB609}" type="pres">
      <dgm:prSet presAssocID="{C3A1219F-C57E-40A4-9008-E4C76809F299}" presName="parTx" presStyleLbl="revTx" presStyleIdx="1" presStyleCnt="3">
        <dgm:presLayoutVars>
          <dgm:chMax val="0"/>
          <dgm:chPref val="0"/>
        </dgm:presLayoutVars>
      </dgm:prSet>
      <dgm:spPr/>
    </dgm:pt>
    <dgm:pt modelId="{2A17151E-A1E0-4B24-A6CE-5BD6FE128949}" type="pres">
      <dgm:prSet presAssocID="{C0585775-2170-42BC-9915-FAE2117E6D5A}" presName="sibTrans" presStyleCnt="0"/>
      <dgm:spPr/>
    </dgm:pt>
    <dgm:pt modelId="{C5CBB79C-5B19-418F-95CC-78D8B9CF1F91}" type="pres">
      <dgm:prSet presAssocID="{B50A4C9D-C523-4065-A2C4-C6C8E61CD968}" presName="compNode" presStyleCnt="0"/>
      <dgm:spPr/>
    </dgm:pt>
    <dgm:pt modelId="{11B176B6-2276-49FE-AB45-2CD75CB76717}" type="pres">
      <dgm:prSet presAssocID="{B50A4C9D-C523-4065-A2C4-C6C8E61CD968}" presName="bgRect" presStyleLbl="bgShp" presStyleIdx="2" presStyleCnt="3"/>
      <dgm:spPr/>
    </dgm:pt>
    <dgm:pt modelId="{AA1DEA63-5FFA-43FF-8B41-6B4AFD9F172A}" type="pres">
      <dgm:prSet presAssocID="{B50A4C9D-C523-4065-A2C4-C6C8E61CD9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A6106A3-F14F-4740-8686-9CCBDF43449C}" type="pres">
      <dgm:prSet presAssocID="{B50A4C9D-C523-4065-A2C4-C6C8E61CD968}" presName="spaceRect" presStyleCnt="0"/>
      <dgm:spPr/>
    </dgm:pt>
    <dgm:pt modelId="{64986805-34B7-410A-8ED8-DEB3A5F9F734}" type="pres">
      <dgm:prSet presAssocID="{B50A4C9D-C523-4065-A2C4-C6C8E61CD9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487229-FF9D-4F22-99CF-E69E58F6C4E0}" srcId="{616EAB34-C307-42DA-AB2F-2A661A18DA28}" destId="{5545636A-9A98-46D0-A1D0-B08110EBBDFB}" srcOrd="0" destOrd="0" parTransId="{6AE552EE-6E75-4924-9FF2-E952D10290BF}" sibTransId="{9FF576F1-3B24-48A1-9D56-C48195C42BE8}"/>
    <dgm:cxn modelId="{6223D530-CF59-45B7-BBB0-855957E1A5F5}" type="presOf" srcId="{616EAB34-C307-42DA-AB2F-2A661A18DA28}" destId="{7A49CD11-1E38-4B55-B99B-26539336C2B5}" srcOrd="0" destOrd="0" presId="urn:microsoft.com/office/officeart/2018/2/layout/IconVerticalSolidList"/>
    <dgm:cxn modelId="{4F622575-6BF7-48DC-A5E3-F71B5DDE472E}" type="presOf" srcId="{B50A4C9D-C523-4065-A2C4-C6C8E61CD968}" destId="{64986805-34B7-410A-8ED8-DEB3A5F9F734}" srcOrd="0" destOrd="0" presId="urn:microsoft.com/office/officeart/2018/2/layout/IconVerticalSolidList"/>
    <dgm:cxn modelId="{706BC1A9-9E75-4E9F-B64E-07BE5C80095C}" srcId="{616EAB34-C307-42DA-AB2F-2A661A18DA28}" destId="{B50A4C9D-C523-4065-A2C4-C6C8E61CD968}" srcOrd="2" destOrd="0" parTransId="{9AF8C546-97C9-4664-8F1B-73048886A879}" sibTransId="{5B75D5C7-107E-420E-B62B-3C7FBD216ACA}"/>
    <dgm:cxn modelId="{5CD870AB-2019-45AA-92E9-BC0FC3D1CC51}" type="presOf" srcId="{5545636A-9A98-46D0-A1D0-B08110EBBDFB}" destId="{DABFAD4C-143F-4EA1-80D0-2C65F5629175}" srcOrd="0" destOrd="0" presId="urn:microsoft.com/office/officeart/2018/2/layout/IconVerticalSolidList"/>
    <dgm:cxn modelId="{5F2E37E9-9786-42FD-9481-8AB00E78361A}" type="presOf" srcId="{C3A1219F-C57E-40A4-9008-E4C76809F299}" destId="{2F37F69B-0B37-4AFA-B731-EE19CFEFB609}" srcOrd="0" destOrd="0" presId="urn:microsoft.com/office/officeart/2018/2/layout/IconVerticalSolidList"/>
    <dgm:cxn modelId="{0C80EBF5-B8FF-40EF-90DA-0CBB715495C1}" srcId="{616EAB34-C307-42DA-AB2F-2A661A18DA28}" destId="{C3A1219F-C57E-40A4-9008-E4C76809F299}" srcOrd="1" destOrd="0" parTransId="{1578BAEA-ACD8-4DF5-903E-80917A03126F}" sibTransId="{C0585775-2170-42BC-9915-FAE2117E6D5A}"/>
    <dgm:cxn modelId="{EE59267E-A042-446C-90EC-2C2170601849}" type="presParOf" srcId="{7A49CD11-1E38-4B55-B99B-26539336C2B5}" destId="{E9A9B99E-8263-486F-A6B8-4454C73E768E}" srcOrd="0" destOrd="0" presId="urn:microsoft.com/office/officeart/2018/2/layout/IconVerticalSolidList"/>
    <dgm:cxn modelId="{F13B47B4-C8FB-45A8-B188-8788926FC9F3}" type="presParOf" srcId="{E9A9B99E-8263-486F-A6B8-4454C73E768E}" destId="{9DC97183-F9D4-4C6C-9DE2-37793B1E3018}" srcOrd="0" destOrd="0" presId="urn:microsoft.com/office/officeart/2018/2/layout/IconVerticalSolidList"/>
    <dgm:cxn modelId="{9329A369-065B-43FF-8DAB-4035B45D5F1F}" type="presParOf" srcId="{E9A9B99E-8263-486F-A6B8-4454C73E768E}" destId="{BB5F777D-D242-4601-A26C-7E01D3727171}" srcOrd="1" destOrd="0" presId="urn:microsoft.com/office/officeart/2018/2/layout/IconVerticalSolidList"/>
    <dgm:cxn modelId="{BCB83D70-9B66-427F-88F4-B4B511D10B00}" type="presParOf" srcId="{E9A9B99E-8263-486F-A6B8-4454C73E768E}" destId="{3CBE6443-724A-402E-A018-9E2F6D643D71}" srcOrd="2" destOrd="0" presId="urn:microsoft.com/office/officeart/2018/2/layout/IconVerticalSolidList"/>
    <dgm:cxn modelId="{BE4BA6C8-377F-475B-901E-0A024D72A63E}" type="presParOf" srcId="{E9A9B99E-8263-486F-A6B8-4454C73E768E}" destId="{DABFAD4C-143F-4EA1-80D0-2C65F5629175}" srcOrd="3" destOrd="0" presId="urn:microsoft.com/office/officeart/2018/2/layout/IconVerticalSolidList"/>
    <dgm:cxn modelId="{5B181884-0005-4E75-B55E-E90D6B277E7E}" type="presParOf" srcId="{7A49CD11-1E38-4B55-B99B-26539336C2B5}" destId="{A3EF2E0B-D46D-4299-9EC2-7FB4A17A0076}" srcOrd="1" destOrd="0" presId="urn:microsoft.com/office/officeart/2018/2/layout/IconVerticalSolidList"/>
    <dgm:cxn modelId="{A4D34F0D-F8D4-42C8-822C-DF7CA615614E}" type="presParOf" srcId="{7A49CD11-1E38-4B55-B99B-26539336C2B5}" destId="{B18D1AFB-58F1-40E3-A276-F9F12E1DC0FC}" srcOrd="2" destOrd="0" presId="urn:microsoft.com/office/officeart/2018/2/layout/IconVerticalSolidList"/>
    <dgm:cxn modelId="{CD431CBE-2A40-43B8-BB18-9FEE88F83026}" type="presParOf" srcId="{B18D1AFB-58F1-40E3-A276-F9F12E1DC0FC}" destId="{4B8D5BA5-B635-4A95-B62B-9C45DC5D84DD}" srcOrd="0" destOrd="0" presId="urn:microsoft.com/office/officeart/2018/2/layout/IconVerticalSolidList"/>
    <dgm:cxn modelId="{93881649-4349-49C3-A391-39DDBE312B3A}" type="presParOf" srcId="{B18D1AFB-58F1-40E3-A276-F9F12E1DC0FC}" destId="{3D5829A9-3E23-4380-BB75-6CCC5FAF5EF2}" srcOrd="1" destOrd="0" presId="urn:microsoft.com/office/officeart/2018/2/layout/IconVerticalSolidList"/>
    <dgm:cxn modelId="{1FE5000E-A93C-415B-9496-ACD8ECA3EA04}" type="presParOf" srcId="{B18D1AFB-58F1-40E3-A276-F9F12E1DC0FC}" destId="{1D0A5B30-51C4-4314-B74C-D2F5BD9BA33D}" srcOrd="2" destOrd="0" presId="urn:microsoft.com/office/officeart/2018/2/layout/IconVerticalSolidList"/>
    <dgm:cxn modelId="{345B89A1-8F10-4FEE-9AAA-4B54F22319B4}" type="presParOf" srcId="{B18D1AFB-58F1-40E3-A276-F9F12E1DC0FC}" destId="{2F37F69B-0B37-4AFA-B731-EE19CFEFB609}" srcOrd="3" destOrd="0" presId="urn:microsoft.com/office/officeart/2018/2/layout/IconVerticalSolidList"/>
    <dgm:cxn modelId="{8B6BED53-75D0-460C-A3C8-590924CC939A}" type="presParOf" srcId="{7A49CD11-1E38-4B55-B99B-26539336C2B5}" destId="{2A17151E-A1E0-4B24-A6CE-5BD6FE128949}" srcOrd="3" destOrd="0" presId="urn:microsoft.com/office/officeart/2018/2/layout/IconVerticalSolidList"/>
    <dgm:cxn modelId="{7C2D3BF8-1595-44E5-86DA-3B85E6287D48}" type="presParOf" srcId="{7A49CD11-1E38-4B55-B99B-26539336C2B5}" destId="{C5CBB79C-5B19-418F-95CC-78D8B9CF1F91}" srcOrd="4" destOrd="0" presId="urn:microsoft.com/office/officeart/2018/2/layout/IconVerticalSolidList"/>
    <dgm:cxn modelId="{CC23B4AC-8B47-41A3-980A-E7CDB96C7D0F}" type="presParOf" srcId="{C5CBB79C-5B19-418F-95CC-78D8B9CF1F91}" destId="{11B176B6-2276-49FE-AB45-2CD75CB76717}" srcOrd="0" destOrd="0" presId="urn:microsoft.com/office/officeart/2018/2/layout/IconVerticalSolidList"/>
    <dgm:cxn modelId="{467533DD-BE39-4789-B053-E53C4F1D4F44}" type="presParOf" srcId="{C5CBB79C-5B19-418F-95CC-78D8B9CF1F91}" destId="{AA1DEA63-5FFA-43FF-8B41-6B4AFD9F172A}" srcOrd="1" destOrd="0" presId="urn:microsoft.com/office/officeart/2018/2/layout/IconVerticalSolidList"/>
    <dgm:cxn modelId="{ADB82BA9-5AF5-430C-B918-5ADDF6386A50}" type="presParOf" srcId="{C5CBB79C-5B19-418F-95CC-78D8B9CF1F91}" destId="{DA6106A3-F14F-4740-8686-9CCBDF43449C}" srcOrd="2" destOrd="0" presId="urn:microsoft.com/office/officeart/2018/2/layout/IconVerticalSolidList"/>
    <dgm:cxn modelId="{1BD4EC12-A459-4CA1-83C1-6B86D0835DB2}" type="presParOf" srcId="{C5CBB79C-5B19-418F-95CC-78D8B9CF1F91}" destId="{64986805-34B7-410A-8ED8-DEB3A5F9F7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97183-F9D4-4C6C-9DE2-37793B1E3018}">
      <dsp:nvSpPr>
        <dsp:cNvPr id="0" name=""/>
        <dsp:cNvSpPr/>
      </dsp:nvSpPr>
      <dsp:spPr>
        <a:xfrm>
          <a:off x="0" y="398"/>
          <a:ext cx="3886200" cy="9322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F777D-D242-4601-A26C-7E01D3727171}">
      <dsp:nvSpPr>
        <dsp:cNvPr id="0" name=""/>
        <dsp:cNvSpPr/>
      </dsp:nvSpPr>
      <dsp:spPr>
        <a:xfrm>
          <a:off x="281991" y="210143"/>
          <a:ext cx="512711" cy="512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FAD4C-143F-4EA1-80D0-2C65F5629175}">
      <dsp:nvSpPr>
        <dsp:cNvPr id="0" name=""/>
        <dsp:cNvSpPr/>
      </dsp:nvSpPr>
      <dsp:spPr>
        <a:xfrm>
          <a:off x="1076693" y="398"/>
          <a:ext cx="28095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Tesla, Hyundai are the best choices. e.g. Model Y, Kona</a:t>
          </a:r>
        </a:p>
      </dsp:txBody>
      <dsp:txXfrm>
        <a:off x="1076693" y="398"/>
        <a:ext cx="2809506" cy="932202"/>
      </dsp:txXfrm>
    </dsp:sp>
    <dsp:sp modelId="{4B8D5BA5-B635-4A95-B62B-9C45DC5D84DD}">
      <dsp:nvSpPr>
        <dsp:cNvPr id="0" name=""/>
        <dsp:cNvSpPr/>
      </dsp:nvSpPr>
      <dsp:spPr>
        <a:xfrm>
          <a:off x="0" y="1165650"/>
          <a:ext cx="3886200" cy="9322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829A9-3E23-4380-BB75-6CCC5FAF5EF2}">
      <dsp:nvSpPr>
        <dsp:cNvPr id="0" name=""/>
        <dsp:cNvSpPr/>
      </dsp:nvSpPr>
      <dsp:spPr>
        <a:xfrm>
          <a:off x="281991" y="1375396"/>
          <a:ext cx="512711" cy="512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7F69B-0B37-4AFA-B731-EE19CFEFB609}">
      <dsp:nvSpPr>
        <dsp:cNvPr id="0" name=""/>
        <dsp:cNvSpPr/>
      </dsp:nvSpPr>
      <dsp:spPr>
        <a:xfrm>
          <a:off x="1076693" y="1165650"/>
          <a:ext cx="28095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Jaguar, Volvo and Porche are good but expensive.</a:t>
          </a:r>
        </a:p>
      </dsp:txBody>
      <dsp:txXfrm>
        <a:off x="1076693" y="1165650"/>
        <a:ext cx="2809506" cy="932202"/>
      </dsp:txXfrm>
    </dsp:sp>
    <dsp:sp modelId="{11B176B6-2276-49FE-AB45-2CD75CB76717}">
      <dsp:nvSpPr>
        <dsp:cNvPr id="0" name=""/>
        <dsp:cNvSpPr/>
      </dsp:nvSpPr>
      <dsp:spPr>
        <a:xfrm>
          <a:off x="0" y="2330903"/>
          <a:ext cx="3886200" cy="9322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DEA63-5FFA-43FF-8B41-6B4AFD9F172A}">
      <dsp:nvSpPr>
        <dsp:cNvPr id="0" name=""/>
        <dsp:cNvSpPr/>
      </dsp:nvSpPr>
      <dsp:spPr>
        <a:xfrm>
          <a:off x="281991" y="2540649"/>
          <a:ext cx="512711" cy="512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6805-34B7-410A-8ED8-DEB3A5F9F734}">
      <dsp:nvSpPr>
        <dsp:cNvPr id="0" name=""/>
        <dsp:cNvSpPr/>
      </dsp:nvSpPr>
      <dsp:spPr>
        <a:xfrm>
          <a:off x="1076693" y="2330903"/>
          <a:ext cx="2809506" cy="932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8" tIns="98658" rIns="98658" bIns="986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Volkswagon for a cheaper option.</a:t>
          </a:r>
        </a:p>
      </dsp:txBody>
      <dsp:txXfrm>
        <a:off x="1076693" y="2330903"/>
        <a:ext cx="2809506" cy="932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Mohit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6369a45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6369a45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 : Phat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12755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12755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/>
              <a:t>Presenter : Patrick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Office of Energy Efficiency and Renewable Energy, Official US Gov source for fuel economy data.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Other data sources did not list the year range or on had data for a single year or had limited vehicle models to work with.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Used the last 5 years worth of data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141 observations with data, removing observations with missing data = 107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Removed outliers from MSRP 106 observation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127555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127555e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Patrick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To run regression analysis looked at correlation matrix to remove correlated attributes - left 30 Attributes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369a45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369a45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Patrick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make regression more accurate clustered data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127555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127555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Patrick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UCity shows up twice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HP and acceleration are for speed = more important than other metrics like how a car looks or the style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6127555e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6127555e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Patrick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Clustered the groups slightly differently b/c cluster analysis was run on data with all 44 variables instead of the trimmed down dataset previously.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7b323e0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7b323e0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Patrick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Mohit</a:t>
            </a:r>
          </a:p>
        </p:txBody>
      </p:sp>
    </p:spTree>
    <p:extLst>
      <p:ext uri="{BB962C8B-B14F-4D97-AF65-F5344CB8AC3E}">
        <p14:creationId xmlns:p14="http://schemas.microsoft.com/office/powerpoint/2010/main" val="3794178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5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1e5a9ac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1e5a9ac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Mohit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90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77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9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02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41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0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Presenter : Mohit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02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Range in Miles</a:t>
            </a:r>
          </a:p>
          <a:p>
            <a:r>
              <a:rPr lang="en-US" dirty="0"/>
              <a:t>Comb E 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combined electricity consumption in kw-hrs/100 miles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091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03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61e5a9a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61e5a9a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 :  Abhishek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745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454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191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209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Presenter :  Abhishek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9E219-7C60-4626-9DA0-86931C9FB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638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1e5a9a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1e5a9a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 : Patrick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1e5a9ac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1e5a9ac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Mohit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1e5a9ac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1e5a9ac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 : Phat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1e5a9a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1e5a9a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1e5a9ac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61e5a9ac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1e5a9a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1e5a9a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 : Phat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50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61e5a9a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61e5a9ac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</a:t>
            </a:r>
            <a:r>
              <a:rPr lang="en" dirty="0">
                <a:solidFill>
                  <a:schemeClr val="dk1"/>
                </a:solidFill>
              </a:rPr>
              <a:t>Patrick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Introduce all 8 datasets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1e5a9ac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1e5a9a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 : Pat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12755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12755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 : Phat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6127555e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6127555e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 : Phat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141 observations with data, removing observations with missing data = 107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Removed outliers from MSRP 106 observation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To run regression analysis looked at correlation matrix to remove correlated attributes - left 30 Attributes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127555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6127555e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 : Phat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787-C273-4B4A-B619-67ADE9F75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C26B-E7B0-42E7-B26B-3A974ACE4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4A43-B077-4BF7-AA4D-085EC522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E8BE8-6AC1-4450-933D-46A24FFA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3E4B6-148A-45BB-8D08-EA0E090A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28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8F46-DA1B-437B-B471-58050D7F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FC2C-CBB4-42AD-A5EC-4E351A115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C592F-448B-46F6-BF86-6FAB043E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42BF-2B8A-4ACE-8EE3-27FD35AF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393C0-4FBA-424A-B856-970F0E8F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7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BDB-92D8-4844-A734-DE24567B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50E5-8F2A-4602-AD9D-A13FB1507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C6AA-59F4-4EDC-A419-8C78DDC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56AE-D9BB-4206-B9C5-45B2F87A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266FE-C2AB-4686-9ECF-BD4F3EC3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75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4737-8574-4276-9503-BF7AF59D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4914-B739-4B0F-BAE4-D499FB963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B0961-B41C-4F6F-9642-0C81E7534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12274-D39F-423F-B7C6-8B1B39BF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ABE66-2B04-40B0-8E99-43576B50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6C791-2A2C-4DF4-9985-9017B3E5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7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0C0D-FA18-4946-8AF4-EE66AF05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B1782-79CF-4A80-B505-67F3F050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4F5F1-F58D-4206-94DD-E03EF66F2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B3016-5D63-4F16-95B3-BCD45E8F0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24267-6F53-48C3-95BF-C40592AAF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5D9B2-719E-488A-8915-401CE2AE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35DB-BDD8-46C4-A70F-4165627E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D233A-6B3B-4438-81A4-E57CAF57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F973-9371-4B53-9F33-D1DEDE00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E2143-37E7-46A0-8C1E-3B23ED7A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5C4F6-E1B2-43EA-B96B-60DDCF9A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522B6-8AED-4576-A1D9-2B98E5F2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00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4033D-D63E-4A14-8AB5-7ECC5050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ABDCF-339D-4C96-948E-8D773602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F2347-3985-47F9-9A86-0CA95690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84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A4A7-5279-46A4-A07E-6F722699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3CA6-DC41-4397-AC10-3FDF4B52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19CD0-C6AE-413E-8A0B-82400332E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29CAA-AE1A-4A5B-84E9-30EDBD20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71564-EC6A-4453-9736-61908F11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3B92-7757-44D9-8D01-72DA66F5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7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3A00-BAC7-42BE-B218-8C3E5533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E86A7-BFC3-4546-8D8C-D2D7C3CE3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7EBCD-DBBC-4713-B807-3AE855E8D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39D40-6F6B-45DE-8B8D-00C06919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7146-0CE5-4285-9B2D-C208C60B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1A69F-C626-4221-B217-CE57D5DD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97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F580-9AAF-4D80-8415-DEA2BAAE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E7C2E-2A0F-4F39-9FC3-C8BB33643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EE54C-75F5-4F40-B193-ECAAEA77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85009-9398-4500-AB11-C522CEE8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200D1-7A8E-4745-B18E-CA66D0DB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30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D7C02-62D0-477B-BD50-7BB2443BA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C7383-A30D-43E8-9DBB-62C6EC294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5EB83-8369-479E-81C3-CEE9008F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D8E19-2260-4FE1-B43B-DA834BF0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EBCE-846C-42AC-8FF0-3BA27510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4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B1BAC-5B87-44E4-907C-ABC4DD11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0B1E3-4A39-4248-AA23-21BE3DFD9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B267-6FAD-4697-9C7E-413F2362B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FE236-A2E2-4BA1-88F4-845EC01B9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EFB33-2840-4051-91D1-77CE9BD1B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6BE7C-B717-43CB-A0A2-DC51BE4D9A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6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68127-F7AF-425D-8008-2B597705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8929"/>
            <a:ext cx="9144000" cy="5125641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34777" y="1149104"/>
            <a:ext cx="724856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Data Analytics to determine metrics dictating Electric Vehicle (EV) manufacturing, performance, and purchasing dynamics as an alternative to ICE counterparts</a:t>
            </a:r>
            <a:endParaRPr sz="268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029115" y="3274857"/>
            <a:ext cx="2929947" cy="1478782"/>
          </a:xfrm>
          <a:prstGeom prst="roundRect">
            <a:avLst/>
          </a:prstGeom>
          <a:solidFill>
            <a:srgbClr val="0066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: 4	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Mohit Agarwal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Abhishek Vaidya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Patrick Shanahan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 Phat Bui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e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7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74705-0A63-4418-805D-2D72440A2D23}"/>
              </a:ext>
            </a:extLst>
          </p:cNvPr>
          <p:cNvSpPr txBox="1"/>
          <p:nvPr/>
        </p:nvSpPr>
        <p:spPr>
          <a:xfrm>
            <a:off x="2187565" y="110861"/>
            <a:ext cx="4742985" cy="116853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Final Project Presentation</a:t>
            </a:r>
          </a:p>
        </p:txBody>
      </p:sp>
      <p:pic>
        <p:nvPicPr>
          <p:cNvPr id="1026" name="Picture 2" descr="Future of AI in Automotive | VDI conference">
            <a:extLst>
              <a:ext uri="{FF2B5EF4-FFF2-40B4-BE49-F238E27FC236}">
                <a16:creationId xmlns:a16="http://schemas.microsoft.com/office/drawing/2014/main" id="{35DFBA10-12D1-470D-85A0-6DBD55F7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6" y="126064"/>
            <a:ext cx="1887837" cy="111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 Car Png - Electric Vehicle Png, Transparent Png - kindpng">
            <a:extLst>
              <a:ext uri="{FF2B5EF4-FFF2-40B4-BE49-F238E27FC236}">
                <a16:creationId xmlns:a16="http://schemas.microsoft.com/office/drawing/2014/main" id="{F2E64FB8-B4E9-4E9F-AA37-0F205BE7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20" y="710517"/>
            <a:ext cx="1004057" cy="70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ture of e-Mobility: Accelerating Adoption of Electric Vehicles in India:  Knowledge Hub: Social Innovation: Hitachi">
            <a:extLst>
              <a:ext uri="{FF2B5EF4-FFF2-40B4-BE49-F238E27FC236}">
                <a16:creationId xmlns:a16="http://schemas.microsoft.com/office/drawing/2014/main" id="{E3E365F5-35F5-45A9-AE65-2272E927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9" y="2686637"/>
            <a:ext cx="37528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A6E164-E843-4D4E-B9F6-4CDB429850D7}"/>
              </a:ext>
            </a:extLst>
          </p:cNvPr>
          <p:cNvSpPr txBox="1"/>
          <p:nvPr/>
        </p:nvSpPr>
        <p:spPr>
          <a:xfrm>
            <a:off x="2187565" y="4826793"/>
            <a:ext cx="432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16:540:507 Data Analytics Engineering System</a:t>
            </a:r>
          </a:p>
        </p:txBody>
      </p:sp>
      <p:pic>
        <p:nvPicPr>
          <p:cNvPr id="3" name="Picture 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AC1B63C1-5117-40F2-96EA-670752FB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F32F8-B379-4FE6-81A6-CE3552C6A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0" y="547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400" b="1" dirty="0">
                <a:solidFill>
                  <a:schemeClr val="accent4">
                    <a:lumMod val="50000"/>
                  </a:schemeClr>
                </a:solidFill>
              </a:rPr>
              <a:t>Are EV sustainable option? : LR Visualization</a:t>
            </a:r>
            <a:endParaRPr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5205343" y="1042281"/>
            <a:ext cx="3636507" cy="2488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 indent="-231775"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Most EVs and Hybrids have good ghgScore</a:t>
            </a:r>
          </a:p>
          <a:p>
            <a:pPr marL="342900" indent="-231775" algn="just"/>
            <a:endParaRPr lang="en-US" dirty="0">
              <a:solidFill>
                <a:schemeClr val="tx1"/>
              </a:solidFill>
            </a:endParaRPr>
          </a:p>
          <a:p>
            <a:pPr marL="342900" indent="-231775" algn="just"/>
            <a:r>
              <a:rPr lang="en-US" dirty="0">
                <a:solidFill>
                  <a:srgbClr val="FF0000"/>
                </a:solidFill>
              </a:rPr>
              <a:t>Most ICEs have low ghgScore</a:t>
            </a:r>
          </a:p>
          <a:p>
            <a:pPr marL="342900" indent="-231775" algn="just"/>
            <a:endParaRPr lang="en-US" dirty="0">
              <a:solidFill>
                <a:schemeClr val="tx1"/>
              </a:solidFill>
            </a:endParaRPr>
          </a:p>
          <a:p>
            <a:pPr marL="342900" indent="-231775" algn="just"/>
            <a:r>
              <a:rPr lang="en-US" dirty="0">
                <a:solidFill>
                  <a:schemeClr val="tx1"/>
                </a:solidFill>
              </a:rPr>
              <a:t>However, there are some ICEs with good ghgScore and some Hybrids with low ghgScore</a:t>
            </a:r>
          </a:p>
          <a:p>
            <a:pPr marL="342900" indent="-231775" algn="just"/>
            <a:endParaRPr lang="en-US" dirty="0">
              <a:solidFill>
                <a:schemeClr val="tx1"/>
              </a:solidFill>
            </a:endParaRPr>
          </a:p>
          <a:p>
            <a:pPr marL="342900" indent="-231775" algn="just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EVs clearly offer favorable GHG emission metrics </a:t>
            </a:r>
            <a:r>
              <a:rPr lang="en-US" dirty="0">
                <a:solidFill>
                  <a:schemeClr val="tx1"/>
                </a:solidFill>
              </a:rPr>
              <a:t>and thus a step towards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cleaner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00B050"/>
                </a:solidFill>
              </a:rPr>
              <a:t>sustainable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transportation. 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309BC-12F5-4D05-BAC2-6BD832FE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4" y="1042281"/>
            <a:ext cx="5168991" cy="3529720"/>
          </a:xfrm>
          <a:prstGeom prst="rect">
            <a:avLst/>
          </a:prstGeom>
        </p:spPr>
      </p:pic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35C81BB0-1FBE-4602-9362-78823B6F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4C33BD-DFD5-475C-BC1C-E8038684B8B5}"/>
              </a:ext>
            </a:extLst>
          </p:cNvPr>
          <p:cNvSpPr/>
          <p:nvPr/>
        </p:nvSpPr>
        <p:spPr>
          <a:xfrm>
            <a:off x="2218414" y="834887"/>
            <a:ext cx="2576223" cy="898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19;p23">
            <a:extLst>
              <a:ext uri="{FF2B5EF4-FFF2-40B4-BE49-F238E27FC236}">
                <a16:creationId xmlns:a16="http://schemas.microsoft.com/office/drawing/2014/main" id="{34E0E394-9916-4901-B1EE-E25AC309F6A5}"/>
              </a:ext>
            </a:extLst>
          </p:cNvPr>
          <p:cNvSpPr txBox="1">
            <a:spLocks/>
          </p:cNvSpPr>
          <p:nvPr/>
        </p:nvSpPr>
        <p:spPr>
          <a:xfrm>
            <a:off x="5205343" y="3458550"/>
            <a:ext cx="3522427" cy="19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chemeClr val="tx1"/>
                </a:solidFill>
              </a:rPr>
              <a:t>Accuracy for Training set </a:t>
            </a:r>
            <a:r>
              <a:rPr lang="en-US" sz="1000" dirty="0">
                <a:solidFill>
                  <a:schemeClr val="tx1"/>
                </a:solidFill>
              </a:rPr>
              <a:t>= 0.99707</a:t>
            </a:r>
          </a:p>
          <a:p>
            <a:pPr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dirty="0">
                <a:solidFill>
                  <a:schemeClr val="tx1"/>
                </a:solidFill>
              </a:rPr>
              <a:t>Accuracy for Testing set </a:t>
            </a:r>
            <a:r>
              <a:rPr lang="en-US" sz="1000" dirty="0">
                <a:solidFill>
                  <a:schemeClr val="tx1"/>
                </a:solidFill>
              </a:rPr>
              <a:t>= 0.99931</a:t>
            </a:r>
          </a:p>
          <a:p>
            <a:pPr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b="1" i="1" dirty="0">
                <a:solidFill>
                  <a:schemeClr val="tx1"/>
                </a:solidFill>
              </a:rPr>
              <a:t>Accuracy for both Training and Testing data sets are high</a:t>
            </a:r>
          </a:p>
          <a:p>
            <a:pPr indent="0"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1000" b="1" dirty="0">
                <a:solidFill>
                  <a:schemeClr val="tx1"/>
                </a:solidFill>
                <a:highlight>
                  <a:srgbClr val="00FF00"/>
                </a:highlight>
              </a:rPr>
              <a:t>=&gt; Good logistics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5EA98-BE19-496B-BDF3-7CAAB7BD6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155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EV Price Predictors: Determine key attributes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19970" y="680670"/>
            <a:ext cx="8778240" cy="1891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dirty="0">
                <a:solidFill>
                  <a:srgbClr val="00B0F0"/>
                </a:solidFill>
              </a:rPr>
              <a:t>Goal:</a:t>
            </a:r>
            <a:r>
              <a:rPr lang="en" sz="1400" dirty="0">
                <a:solidFill>
                  <a:srgbClr val="00B0F0"/>
                </a:solidFill>
              </a:rPr>
              <a:t> </a:t>
            </a:r>
            <a:r>
              <a:rPr lang="en" sz="1400" dirty="0">
                <a:solidFill>
                  <a:schemeClr val="tx1"/>
                </a:solidFill>
              </a:rPr>
              <a:t>Create a multiple regression and principal component (PCA) model to help predict the price or attributes of electric vehicles (EVs)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500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dirty="0">
                <a:solidFill>
                  <a:srgbClr val="0070C0"/>
                </a:solidFill>
              </a:rPr>
              <a:t>Data Collection</a:t>
            </a:r>
            <a:endParaRPr sz="1400" b="1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en" sz="1400" dirty="0">
                <a:solidFill>
                  <a:schemeClr val="tx1"/>
                </a:solidFill>
              </a:rPr>
              <a:t>Dataset collected from www.fueleconomy.gov</a:t>
            </a:r>
            <a:endParaRPr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Data provided information on many attributes for many type of vehicles and had data over many years</a:t>
            </a:r>
            <a:endParaRPr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Attributes including charge time, range, drive, model, vehicle class, type of charger, etc. ~ 83 attributes</a:t>
            </a:r>
            <a:endParaRPr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0F8A1978-2CD3-4863-9F5E-BDEE9610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;p19">
            <a:extLst>
              <a:ext uri="{FF2B5EF4-FFF2-40B4-BE49-F238E27FC236}">
                <a16:creationId xmlns:a16="http://schemas.microsoft.com/office/drawing/2014/main" id="{04CDBDB2-B73D-4A12-8B5C-26AB251D0620}"/>
              </a:ext>
            </a:extLst>
          </p:cNvPr>
          <p:cNvSpPr txBox="1">
            <a:spLocks/>
          </p:cNvSpPr>
          <p:nvPr/>
        </p:nvSpPr>
        <p:spPr>
          <a:xfrm>
            <a:off x="514261" y="2426970"/>
            <a:ext cx="7989659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Cleaning: </a:t>
            </a:r>
          </a:p>
          <a:p>
            <a:r>
              <a:rPr lang="en-US" sz="1400" dirty="0">
                <a:solidFill>
                  <a:schemeClr val="tx1"/>
                </a:solidFill>
              </a:rPr>
              <a:t>Dataset included internal combustion engine (ICE) and EV data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Removed columns with null values for EVs and filtered EVs from the dataset</a:t>
            </a:r>
          </a:p>
          <a:p>
            <a:r>
              <a:rPr lang="en-US" sz="1400" dirty="0">
                <a:solidFill>
                  <a:schemeClr val="tx1"/>
                </a:solidFill>
              </a:rPr>
              <a:t>Used www.motortrend.com and www.evspecifications.com to pull additional attributes including the original MSRP, battery capacity, acceleration, top speed, and horsepower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Removed outliers from MSRP</a:t>
            </a:r>
          </a:p>
          <a:p>
            <a:r>
              <a:rPr lang="en-US" sz="1400" dirty="0">
                <a:solidFill>
                  <a:schemeClr val="tx1"/>
                </a:solidFill>
              </a:rPr>
              <a:t>44 attributes and 106 observations with complete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82595-EA5A-429B-B6B2-D57D38B4C7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13580" y="73523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Correlation matrix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Checking linear relationships between Y &amp; Xi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Removed attributes &lt; 0.3 R-sqd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44 ⇒ 7 Attributes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05" y="863550"/>
            <a:ext cx="34199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45" y="2115185"/>
            <a:ext cx="4740360" cy="24872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4;p18">
            <a:extLst>
              <a:ext uri="{FF2B5EF4-FFF2-40B4-BE49-F238E27FC236}">
                <a16:creationId xmlns:a16="http://schemas.microsoft.com/office/drawing/2014/main" id="{D36ADF05-C7A5-4670-811B-8E476672A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155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EV Price Predictors: Data Cleaning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3895B288-8A3F-48EB-9BF1-E0DC3888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55772-5815-4F23-8407-87018C356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64" y="1019674"/>
            <a:ext cx="4251352" cy="28284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84" y="1019674"/>
            <a:ext cx="4378415" cy="28284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84;p18">
            <a:extLst>
              <a:ext uri="{FF2B5EF4-FFF2-40B4-BE49-F238E27FC236}">
                <a16:creationId xmlns:a16="http://schemas.microsoft.com/office/drawing/2014/main" id="{862462A3-90AB-466A-8F7F-7E0F2855E5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1551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7030A0"/>
                </a:solidFill>
              </a:rPr>
              <a:t>EV Price Predictors: Hierarchical Clustering</a:t>
            </a:r>
          </a:p>
        </p:txBody>
      </p:sp>
      <p:pic>
        <p:nvPicPr>
          <p:cNvPr id="11" name="Picture 10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41335F71-BEBE-45E9-8889-37DBACC7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5969-9B9C-4C32-A6BE-D8F802856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51680" y="777900"/>
            <a:ext cx="8520600" cy="3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Forward stepwise function in R studio using &gt; 0.05 p-value threshold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aphicFrame>
        <p:nvGraphicFramePr>
          <p:cNvPr id="114" name="Google Shape;114;p22"/>
          <p:cNvGraphicFramePr/>
          <p:nvPr>
            <p:extLst>
              <p:ext uri="{D42A27DB-BD31-4B8C-83A1-F6EECF244321}">
                <p14:modId xmlns:p14="http://schemas.microsoft.com/office/powerpoint/2010/main" val="3362580130"/>
              </p:ext>
            </p:extLst>
          </p:nvPr>
        </p:nvGraphicFramePr>
        <p:xfrm>
          <a:off x="232410" y="1381780"/>
          <a:ext cx="8679180" cy="31282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936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5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 Name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# of Observations in Cluster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MSRP Range within Cluster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Linear Attributes from Stepwise Function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R</a:t>
                      </a:r>
                      <a:r>
                        <a:rPr lang="en" sz="1000" b="1" baseline="30000" dirty="0"/>
                        <a:t>2</a:t>
                      </a:r>
                      <a:endParaRPr sz="1000" b="1" baseline="30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Adj-R</a:t>
                      </a:r>
                      <a:r>
                        <a:rPr lang="en" sz="1000" b="1" baseline="30000" dirty="0"/>
                        <a:t>2</a:t>
                      </a:r>
                      <a:endParaRPr sz="1000" b="1" baseline="30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P-Value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Root Squared Means Error</a:t>
                      </a:r>
                      <a:endParaRPr sz="10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Residual standard error</a:t>
                      </a:r>
                      <a:endParaRPr sz="1000" b="1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Final Model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Cluster_1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13,580-64,000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 HP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0.56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0.55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2.307e-10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 7,724.13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7,877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17,071.37  + 110.28X</a:t>
                      </a:r>
                      <a:r>
                        <a:rPr lang="en" sz="1000" b="1" baseline="-25000" dirty="0"/>
                        <a:t>1</a:t>
                      </a:r>
                      <a:endParaRPr sz="1000" b="1" baseline="-25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Cluster_2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68,000 – 115,500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Acceleration 0-60mph (s), UCity, rangeHwy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0.53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1.501e-07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8,573.13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8,972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14,8627.06 + (-962.12X</a:t>
                      </a:r>
                      <a:r>
                        <a:rPr lang="en" sz="1000" b="1" baseline="-25000" dirty="0"/>
                        <a:t>1</a:t>
                      </a:r>
                      <a:r>
                        <a:rPr lang="en" sz="1000" b="1" dirty="0"/>
                        <a:t>) + (-552.29X</a:t>
                      </a:r>
                      <a:r>
                        <a:rPr lang="en" sz="1000" b="1" baseline="-25000" dirty="0"/>
                        <a:t>2</a:t>
                      </a:r>
                      <a:r>
                        <a:rPr lang="en" sz="1000" b="1" dirty="0"/>
                        <a:t>) + ( 87.03X</a:t>
                      </a:r>
                      <a:r>
                        <a:rPr lang="en" sz="1000" b="1" baseline="-25000" dirty="0"/>
                        <a:t>3</a:t>
                      </a:r>
                      <a:r>
                        <a:rPr lang="en" sz="1000" b="1" dirty="0"/>
                        <a:t>)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Cluster_3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134,500-150,900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UCity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0.003117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3,028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2,622.45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20,0307.1 + (-528.5X</a:t>
                      </a:r>
                      <a:r>
                        <a:rPr lang="en" sz="1000" b="1" baseline="-25000" dirty="0"/>
                        <a:t>1</a:t>
                      </a:r>
                      <a:r>
                        <a:rPr lang="en" sz="1000" b="1" dirty="0"/>
                        <a:t>)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13B325ED-5DF3-479A-A53C-6E0D71BF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4;p18">
            <a:extLst>
              <a:ext uri="{FF2B5EF4-FFF2-40B4-BE49-F238E27FC236}">
                <a16:creationId xmlns:a16="http://schemas.microsoft.com/office/drawing/2014/main" id="{D50B4DF7-0369-411E-9BB0-4BA4799F09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1551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EV Price Predictors: Analysis &amp;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C87EF-50B3-4596-B022-C61EF4F69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87B19-AC2E-450C-BCAF-E905F641746B}"/>
              </a:ext>
            </a:extLst>
          </p:cNvPr>
          <p:cNvSpPr txBox="1"/>
          <p:nvPr/>
        </p:nvSpPr>
        <p:spPr>
          <a:xfrm>
            <a:off x="927100" y="4663217"/>
            <a:ext cx="7745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multiple Linear Regression models since single LR model can’t cover all EV segments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48879" y="709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Hierarchical Clustering to define groups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Principle component test for each cluster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95" y="982131"/>
            <a:ext cx="3714066" cy="20480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97" y="1504299"/>
            <a:ext cx="3556081" cy="1525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47" y="3098486"/>
            <a:ext cx="4107180" cy="1925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395" y="3098486"/>
            <a:ext cx="3714066" cy="1925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84;p18">
            <a:extLst>
              <a:ext uri="{FF2B5EF4-FFF2-40B4-BE49-F238E27FC236}">
                <a16:creationId xmlns:a16="http://schemas.microsoft.com/office/drawing/2014/main" id="{5516EF4F-FEA4-431C-9D23-D3AAE0AEF85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1551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EV Price Predictors: Using PCA</a:t>
            </a:r>
          </a:p>
        </p:txBody>
      </p:sp>
      <p:pic>
        <p:nvPicPr>
          <p:cNvPr id="11" name="Picture 10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11B09299-3234-48ED-88C6-422B1D84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D2B51-1159-4F78-886E-65938D50EA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22429" y="46988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121200" y="523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Summary Table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131" name="Google Shape;131;p24"/>
          <p:cNvGraphicFramePr/>
          <p:nvPr>
            <p:extLst>
              <p:ext uri="{D42A27DB-BD31-4B8C-83A1-F6EECF244321}">
                <p14:modId xmlns:p14="http://schemas.microsoft.com/office/powerpoint/2010/main" val="850265221"/>
              </p:ext>
            </p:extLst>
          </p:nvPr>
        </p:nvGraphicFramePr>
        <p:xfrm>
          <a:off x="190500" y="1004420"/>
          <a:ext cx="8667750" cy="34488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5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# of Observations in Cluster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MSRP Range within Cluster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Principle Components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R</a:t>
                      </a:r>
                      <a:r>
                        <a:rPr lang="en" sz="1000" b="1" baseline="30000" dirty="0"/>
                        <a:t>2</a:t>
                      </a:r>
                      <a:endParaRPr sz="1000" b="1" baseline="30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Adj-R</a:t>
                      </a:r>
                      <a:r>
                        <a:rPr lang="en" sz="1000" b="1" baseline="30000" dirty="0"/>
                        <a:t>2</a:t>
                      </a:r>
                      <a:endParaRPr sz="1000" b="1" baseline="30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P-Value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Root Squared Means Error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Residual standard error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Final Model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Cluster_1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48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13,580 - 54,990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PC1-PC4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0.52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1.922e-06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6,953.87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7,347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37,076.97917 + 1,369.08X</a:t>
                      </a:r>
                      <a:r>
                        <a:rPr lang="en" sz="1000" baseline="-25000"/>
                        <a:t>1</a:t>
                      </a:r>
                      <a:r>
                        <a:rPr lang="en" sz="1000"/>
                        <a:t> -70.53X</a:t>
                      </a:r>
                      <a:r>
                        <a:rPr lang="en" sz="1000" baseline="-25000"/>
                        <a:t>2</a:t>
                      </a:r>
                      <a:r>
                        <a:rPr lang="en" sz="1000"/>
                        <a:t> -1,552.94X</a:t>
                      </a:r>
                      <a:r>
                        <a:rPr lang="en" sz="1000" baseline="-25000"/>
                        <a:t>3</a:t>
                      </a:r>
                      <a:r>
                        <a:rPr lang="en" sz="1000"/>
                        <a:t> + 1,704.29X</a:t>
                      </a:r>
                      <a:r>
                        <a:rPr lang="en" sz="1000" baseline="-25000"/>
                        <a:t>4</a:t>
                      </a:r>
                      <a:endParaRPr sz="1000" baseline="-25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Cluster_2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57,990 – 89,500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PC1-PC5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0.60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7.376e-06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4,483.02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4,940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75,837.6 – 181.2X</a:t>
                      </a:r>
                      <a:r>
                        <a:rPr lang="en" sz="1000" baseline="-25000"/>
                        <a:t>1</a:t>
                      </a:r>
                      <a:r>
                        <a:rPr lang="en" sz="1000"/>
                        <a:t> – 554.6X</a:t>
                      </a:r>
                      <a:r>
                        <a:rPr lang="en" sz="1000" baseline="-25000"/>
                        <a:t>2</a:t>
                      </a:r>
                      <a:r>
                        <a:rPr lang="en" sz="1000"/>
                        <a:t> – 2,519.4X</a:t>
                      </a:r>
                      <a:r>
                        <a:rPr lang="en" sz="1000" baseline="-25000"/>
                        <a:t>3</a:t>
                      </a:r>
                      <a:r>
                        <a:rPr lang="en" sz="1000"/>
                        <a:t> + 1,793.1X</a:t>
                      </a:r>
                      <a:r>
                        <a:rPr lang="en" sz="1000" baseline="-25000"/>
                        <a:t>4</a:t>
                      </a:r>
                      <a:r>
                        <a:rPr lang="en" sz="1000"/>
                        <a:t> – 1,447.4X</a:t>
                      </a:r>
                      <a:r>
                        <a:rPr lang="en" sz="1000" baseline="-25000"/>
                        <a:t>5</a:t>
                      </a:r>
                      <a:endParaRPr sz="1000" baseline="-250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Cluster_3</a:t>
                      </a:r>
                      <a:endParaRPr sz="10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93,500 - 150,900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PC1-PC4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0.67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0.60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0.0002146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10,569</a:t>
                      </a:r>
                      <a:endParaRPr sz="10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11,880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11,4219.6 - 405.4X</a:t>
                      </a:r>
                      <a:r>
                        <a:rPr lang="en" sz="1000" baseline="-25000" dirty="0"/>
                        <a:t>1</a:t>
                      </a:r>
                      <a:r>
                        <a:rPr lang="en" sz="1000" dirty="0"/>
                        <a:t> + 1,763.9X</a:t>
                      </a:r>
                      <a:r>
                        <a:rPr lang="en" sz="1000" baseline="-25000" dirty="0"/>
                        <a:t>2</a:t>
                      </a:r>
                      <a:r>
                        <a:rPr lang="en" sz="1000" dirty="0"/>
                        <a:t> – 1,312.7X</a:t>
                      </a:r>
                      <a:r>
                        <a:rPr lang="en" sz="1000" baseline="-25000" dirty="0"/>
                        <a:t>3 </a:t>
                      </a:r>
                      <a:r>
                        <a:rPr lang="en" sz="1000" dirty="0"/>
                        <a:t>+ 9,322.9</a:t>
                      </a:r>
                      <a:endParaRPr sz="1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84;p18">
            <a:extLst>
              <a:ext uri="{FF2B5EF4-FFF2-40B4-BE49-F238E27FC236}">
                <a16:creationId xmlns:a16="http://schemas.microsoft.com/office/drawing/2014/main" id="{0B75FE7F-E96F-46C8-A6A6-9A7F552696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1551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EV Price Predictors: PCA Results</a:t>
            </a:r>
          </a:p>
        </p:txBody>
      </p:sp>
      <p:pic>
        <p:nvPicPr>
          <p:cNvPr id="8" name="Picture 7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90C660D7-3C7D-4141-A09D-820707EC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0" y="46810"/>
            <a:ext cx="1612981" cy="45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0B88-E2B4-453A-AAFB-628FC95E2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9FE94-1C42-46E2-BE4A-221BB857217E}"/>
              </a:ext>
            </a:extLst>
          </p:cNvPr>
          <p:cNvSpPr txBox="1"/>
          <p:nvPr/>
        </p:nvSpPr>
        <p:spPr>
          <a:xfrm>
            <a:off x="927100" y="4663217"/>
            <a:ext cx="7745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multiple Linear Regression models since single LR model can’t cover all EV segments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26 Choose Wisely Stock Photos, Pictures &amp;amp; Royalty-Free Images - iStock">
            <a:extLst>
              <a:ext uri="{FF2B5EF4-FFF2-40B4-BE49-F238E27FC236}">
                <a16:creationId xmlns:a16="http://schemas.microsoft.com/office/drawing/2014/main" id="{FCC3C311-6938-405E-8B0E-A71B504B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316"/>
            <a:ext cx="1121134" cy="9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78429-113C-4CB5-9723-7139F71C44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856697"/>
            <a:ext cx="9144000" cy="3318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B4147-3721-48ED-9412-CC4712D8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6165"/>
            <a:ext cx="9144000" cy="2847195"/>
          </a:xfrm>
        </p:spPr>
        <p:txBody>
          <a:bodyPr>
            <a:normAutofit fontScale="90000"/>
          </a:bodyPr>
          <a:lstStyle/>
          <a:p>
            <a:r>
              <a:rPr lang="en-US" dirty="0"/>
              <a:t>So, EVs are getting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cheaper </a:t>
            </a:r>
            <a:r>
              <a:rPr lang="en-US" dirty="0"/>
              <a:t>and proving </a:t>
            </a:r>
            <a:r>
              <a:rPr lang="en-US" b="1" i="1" dirty="0">
                <a:solidFill>
                  <a:srgbClr val="00B050"/>
                </a:solidFill>
              </a:rPr>
              <a:t>sustainable</a:t>
            </a:r>
            <a:r>
              <a:rPr lang="en-US" dirty="0"/>
              <a:t>, Great!! 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Next Question that pops up: 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How do I identify a right Model and Maker!?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What makes them a great prospect?  </a:t>
            </a:r>
          </a:p>
        </p:txBody>
      </p:sp>
      <p:pic>
        <p:nvPicPr>
          <p:cNvPr id="3" name="Picture 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B2A35DB8-725C-4B80-A6CC-FD3758C2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119D4-1E94-4974-9FEC-5F5DF0BD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35" y="46810"/>
            <a:ext cx="1217875" cy="80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A96D7D-1F1C-4674-9C8D-1763EAA45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571" y="3895452"/>
            <a:ext cx="955771" cy="95577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8259A3-A3F7-481E-BFA7-D08335717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403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0A81-9E79-4C3C-8A78-A752D138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60" y="22073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 Market Analysis: Data Cleaning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1B5F-8F2D-4548-BA73-371B5865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60" y="863550"/>
            <a:ext cx="8520600" cy="34164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 data of years to get total sales or aggregate values. (particularly useful in Classification, Comparison, regression, PCA and clustering analysis). See sample below:</a:t>
            </a:r>
          </a:p>
          <a:p>
            <a:pPr marL="114300" indent="0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missing data (objects and attributes as needed to eliminate NaN error in code)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redundant or insignificant variables (for scope of analysis). See yellow highlighted column headers below: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AAD9D-4403-4EC2-8F10-E15DBA49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558129"/>
            <a:ext cx="7505700" cy="701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23BA9D-CD75-471F-935B-DED479C23B21}"/>
              </a:ext>
            </a:extLst>
          </p:cNvPr>
          <p:cNvSpPr/>
          <p:nvPr/>
        </p:nvSpPr>
        <p:spPr>
          <a:xfrm>
            <a:off x="6652260" y="1558129"/>
            <a:ext cx="1600200" cy="163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6EA1DF-F2A7-42F0-9437-BA77D024EB4F}"/>
              </a:ext>
            </a:extLst>
          </p:cNvPr>
          <p:cNvGrpSpPr/>
          <p:nvPr/>
        </p:nvGrpSpPr>
        <p:grpSpPr>
          <a:xfrm>
            <a:off x="624480" y="2912082"/>
            <a:ext cx="7895040" cy="545706"/>
            <a:chOff x="624480" y="2826327"/>
            <a:chExt cx="7895040" cy="5457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3CEF40-CDA0-46C5-8FF2-0110A98E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480" y="2916026"/>
              <a:ext cx="7895040" cy="45600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AAF0BE-B9FE-4048-8FB9-47C1DD2DA4C9}"/>
                </a:ext>
              </a:extLst>
            </p:cNvPr>
            <p:cNvSpPr/>
            <p:nvPr/>
          </p:nvSpPr>
          <p:spPr>
            <a:xfrm>
              <a:off x="1447800" y="2826327"/>
              <a:ext cx="1129145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EF3BF1-1482-40CF-A76D-56141C5B0AC8}"/>
                </a:ext>
              </a:extLst>
            </p:cNvPr>
            <p:cNvSpPr/>
            <p:nvPr/>
          </p:nvSpPr>
          <p:spPr>
            <a:xfrm>
              <a:off x="4114800" y="2826327"/>
              <a:ext cx="1447800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4A6918-3A15-4711-BEF8-33F74272B7AE}"/>
              </a:ext>
            </a:extLst>
          </p:cNvPr>
          <p:cNvGrpSpPr/>
          <p:nvPr/>
        </p:nvGrpSpPr>
        <p:grpSpPr>
          <a:xfrm>
            <a:off x="782782" y="3538990"/>
            <a:ext cx="7895040" cy="1188778"/>
            <a:chOff x="782782" y="3570999"/>
            <a:chExt cx="8160716" cy="13100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1C3522-881C-4FCD-92FB-D74C43B03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456" y="3570999"/>
              <a:ext cx="5933599" cy="131001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6387D8-87C0-4235-9C7F-3EEE9B0C7DBA}"/>
                </a:ext>
              </a:extLst>
            </p:cNvPr>
            <p:cNvSpPr/>
            <p:nvPr/>
          </p:nvSpPr>
          <p:spPr>
            <a:xfrm>
              <a:off x="782782" y="4226006"/>
              <a:ext cx="6227618" cy="2614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F55302-FDB6-4F91-BB64-DF66389BB180}"/>
                </a:ext>
              </a:extLst>
            </p:cNvPr>
            <p:cNvSpPr txBox="1"/>
            <p:nvPr/>
          </p:nvSpPr>
          <p:spPr>
            <a:xfrm>
              <a:off x="7315589" y="3748952"/>
              <a:ext cx="16279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Some rows with many null values or skewed/ outlier values eliminated.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D6AC5-7ABA-4AA9-B10C-A710C418F160}"/>
              </a:ext>
            </a:extLst>
          </p:cNvPr>
          <p:cNvCxnSpPr>
            <a:endCxn id="14" idx="3"/>
          </p:cNvCxnSpPr>
          <p:nvPr/>
        </p:nvCxnSpPr>
        <p:spPr>
          <a:xfrm flipH="1">
            <a:off x="6807657" y="4072760"/>
            <a:ext cx="644703" cy="1792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35B1F827-23E4-40A4-BF47-19B0DCA23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A919E-3BAF-47CF-85EE-8C9BA6269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6138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0A81-9E79-4C3C-8A78-A752D138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1" y="6806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91B5F-8F2D-4548-BA73-371B5865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451" y="581449"/>
            <a:ext cx="8653335" cy="3416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Normalization (scaling attribute values) for classification and clustering (converting multi-variate attribute to Boolean attributes). (Implemented in Dataset # 6 and 8) 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Consolidation of attribute categories and labels so that better classification can be obtained. See sample below (from Data set file #4):</a:t>
            </a: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Re-defining the scope of the date range in the dataset to only consider recent years of sales data. In Data set file # 1, 5, 6 and 8 – we had to trim down the year range so that only recent 3 to 5 years data is included in the analysis model.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5FEC2D-A5FC-4315-885A-97722EEBBB99}"/>
              </a:ext>
            </a:extLst>
          </p:cNvPr>
          <p:cNvGrpSpPr/>
          <p:nvPr/>
        </p:nvGrpSpPr>
        <p:grpSpPr>
          <a:xfrm>
            <a:off x="2420162" y="1471327"/>
            <a:ext cx="4303675" cy="1491954"/>
            <a:chOff x="1709738" y="1219200"/>
            <a:chExt cx="5252172" cy="2182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C6832D-0ADC-438D-B908-415E4AB70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738" y="1335665"/>
              <a:ext cx="5252172" cy="2001244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601F48-61FF-4FBE-9CB6-6F354F75FDC6}"/>
                </a:ext>
              </a:extLst>
            </p:cNvPr>
            <p:cNvSpPr/>
            <p:nvPr/>
          </p:nvSpPr>
          <p:spPr>
            <a:xfrm>
              <a:off x="4481945" y="1219200"/>
              <a:ext cx="1385455" cy="21820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AA5A1D-E503-452C-954D-CDF97E07477E}"/>
              </a:ext>
            </a:extLst>
          </p:cNvPr>
          <p:cNvGrpSpPr/>
          <p:nvPr/>
        </p:nvGrpSpPr>
        <p:grpSpPr>
          <a:xfrm>
            <a:off x="628650" y="3829755"/>
            <a:ext cx="7886699" cy="1253145"/>
            <a:chOff x="187779" y="3780065"/>
            <a:chExt cx="7886699" cy="12531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5227E9-73DF-4D9B-A62E-6CFB785C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242" y="3911556"/>
              <a:ext cx="7764236" cy="96925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AF777AB-5FF5-4678-9BC6-AE2384972DBB}"/>
                </a:ext>
              </a:extLst>
            </p:cNvPr>
            <p:cNvSpPr/>
            <p:nvPr/>
          </p:nvSpPr>
          <p:spPr>
            <a:xfrm>
              <a:off x="4327071" y="3780065"/>
              <a:ext cx="440872" cy="117565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6A014D9-0434-41C8-81B2-B90E1109B207}"/>
                </a:ext>
              </a:extLst>
            </p:cNvPr>
            <p:cNvSpPr/>
            <p:nvPr/>
          </p:nvSpPr>
          <p:spPr>
            <a:xfrm>
              <a:off x="7573735" y="3808355"/>
              <a:ext cx="440872" cy="117565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A9BF9C4-1BE7-4032-8FE3-9C43B3C1990A}"/>
                </a:ext>
              </a:extLst>
            </p:cNvPr>
            <p:cNvSpPr/>
            <p:nvPr/>
          </p:nvSpPr>
          <p:spPr>
            <a:xfrm>
              <a:off x="187779" y="3808355"/>
              <a:ext cx="1028700" cy="122485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1FDD9B8F-1126-4620-9EAF-7C285345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7332C-7D2C-4369-AA16-0C51457BA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836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lectric Vehicle Home Charger Installations in Bucks &amp;amp; Montgomery County,  PA | Wes Carver Electric | wescarverelectric.com">
            <a:extLst>
              <a:ext uri="{FF2B5EF4-FFF2-40B4-BE49-F238E27FC236}">
                <a16:creationId xmlns:a16="http://schemas.microsoft.com/office/drawing/2014/main" id="{3655D038-F646-4AF1-B0DD-B97FD308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14" y="3361257"/>
            <a:ext cx="2170168" cy="14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63017" y="627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 Background &amp; Motivation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63017" y="974148"/>
            <a:ext cx="6505412" cy="382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past two decades, Electric Vehicles (EV) Industry has emerged as response to reduce fossil fuel dependency.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advancements have made EV an affordable and sustainable prospect.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initial cost, unfamiliarity from user group to operate alternative technologies and lack of awareness poses challenge in expansion of EV market.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set out to explore the myths and facts about EV: Are they affordable? Sustainable? Energy Efficient? Maintenance friendly? Do they perform comparably to ICE vehicles?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 analytics driven approach is undertaken to analyze EV landscape by asking probing questions about its acceptance and prospects.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Lastly, As Case study - Data analytics &amp; visualization used to recommend suitable EV vehicle for residents of New Jersey to propel the clean energy movement. 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22,409 BEST Electric Car Logo IMAGES, STOCK PHOTOS &amp;amp; VECTORS | Adobe Stock">
            <a:extLst>
              <a:ext uri="{FF2B5EF4-FFF2-40B4-BE49-F238E27FC236}">
                <a16:creationId xmlns:a16="http://schemas.microsoft.com/office/drawing/2014/main" id="{F9FDDD61-DC20-43A9-B5CD-0ECF4208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29" y="2109345"/>
            <a:ext cx="2386361" cy="10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V Electric Vehicle Charging Station Symbol Sign PKE-16003 Fuel">
            <a:extLst>
              <a:ext uri="{FF2B5EF4-FFF2-40B4-BE49-F238E27FC236}">
                <a16:creationId xmlns:a16="http://schemas.microsoft.com/office/drawing/2014/main" id="{399B5189-39AB-4D47-A04E-E7368F99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89" y="682830"/>
            <a:ext cx="1510865" cy="15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AAC3B480-77F7-48BE-B4D0-425AFBF5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CE2AA-9A6A-4C09-849E-E6612317E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6876216-6275-44FE-A73A-24E965C48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9" y="349602"/>
            <a:ext cx="7789396" cy="4715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1AEF7-195A-4334-BF8C-1A19D6935994}"/>
              </a:ext>
            </a:extLst>
          </p:cNvPr>
          <p:cNvSpPr txBox="1"/>
          <p:nvPr/>
        </p:nvSpPr>
        <p:spPr>
          <a:xfrm>
            <a:off x="0" y="-1"/>
            <a:ext cx="53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Electric Vehicle Sales US Trends (2017 to 2019)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C7A1F33-393D-446C-AF0B-AEF7E29CECA8}"/>
              </a:ext>
            </a:extLst>
          </p:cNvPr>
          <p:cNvSpPr/>
          <p:nvPr/>
        </p:nvSpPr>
        <p:spPr>
          <a:xfrm>
            <a:off x="168442" y="2444791"/>
            <a:ext cx="974558" cy="316455"/>
          </a:xfrm>
          <a:prstGeom prst="wedgeRoundRectCallout">
            <a:avLst>
              <a:gd name="adj1" fmla="val 63113"/>
              <a:gd name="adj2" fmla="val -16731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Q3 and Q4 had the most sales.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A1BCE66-35BC-476B-8DBF-12B36127BAF7}"/>
              </a:ext>
            </a:extLst>
          </p:cNvPr>
          <p:cNvSpPr/>
          <p:nvPr/>
        </p:nvSpPr>
        <p:spPr>
          <a:xfrm>
            <a:off x="208070" y="4792268"/>
            <a:ext cx="974558" cy="316455"/>
          </a:xfrm>
          <a:prstGeom prst="wedgeRoundRectCallout">
            <a:avLst>
              <a:gd name="adj1" fmla="val 63113"/>
              <a:gd name="adj2" fmla="val -16731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Agg Q4 highest sales.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D6567E6-F0AE-4814-9A89-C16D1DF2B1A1}"/>
              </a:ext>
            </a:extLst>
          </p:cNvPr>
          <p:cNvSpPr/>
          <p:nvPr/>
        </p:nvSpPr>
        <p:spPr>
          <a:xfrm>
            <a:off x="6292515" y="626330"/>
            <a:ext cx="1383632" cy="606907"/>
          </a:xfrm>
          <a:prstGeom prst="cloudCallou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Major makers and sales trend </a:t>
            </a:r>
          </a:p>
        </p:txBody>
      </p:sp>
      <p:pic>
        <p:nvPicPr>
          <p:cNvPr id="8" name="Picture 7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FC13EE4D-B693-4661-9809-8EEE95E7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03" y="46811"/>
            <a:ext cx="1703758" cy="47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7F682-FB24-4644-A16E-1EC861F47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5877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B30BAA7-2DC7-4613-BAEC-B9F4A2550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8"/>
          <a:stretch/>
        </p:blipFill>
        <p:spPr>
          <a:xfrm>
            <a:off x="332169" y="409074"/>
            <a:ext cx="8235779" cy="4655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6610E-6B87-4FD3-B65E-A9D979E8269A}"/>
              </a:ext>
            </a:extLst>
          </p:cNvPr>
          <p:cNvSpPr txBox="1"/>
          <p:nvPr/>
        </p:nvSpPr>
        <p:spPr>
          <a:xfrm>
            <a:off x="0" y="39742"/>
            <a:ext cx="53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NJ Top Sellers, Models &amp; Market Share Trends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1C985-57AE-4667-ABBB-E93B857C41E0}"/>
              </a:ext>
            </a:extLst>
          </p:cNvPr>
          <p:cNvSpPr/>
          <p:nvPr/>
        </p:nvSpPr>
        <p:spPr>
          <a:xfrm>
            <a:off x="6178215" y="607595"/>
            <a:ext cx="1503948" cy="926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7A0F3-D117-42C8-9C4C-E8D36C725815}"/>
              </a:ext>
            </a:extLst>
          </p:cNvPr>
          <p:cNvSpPr txBox="1"/>
          <p:nvPr/>
        </p:nvSpPr>
        <p:spPr>
          <a:xfrm>
            <a:off x="78206" y="4818132"/>
            <a:ext cx="4427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Model 3, Model S and Model X emerge as biggest sellers in NJ region</a:t>
            </a:r>
          </a:p>
        </p:txBody>
      </p:sp>
      <p:pic>
        <p:nvPicPr>
          <p:cNvPr id="7" name="Picture 6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0EA2A679-D176-413D-8027-7ACDC4A0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61" y="46811"/>
            <a:ext cx="1043800" cy="2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B03E22-3D90-4FF5-A43F-1CFD6099AD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2747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8A4FE42-1537-4099-A43D-7E3585EA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0"/>
          <a:stretch/>
        </p:blipFill>
        <p:spPr>
          <a:xfrm>
            <a:off x="112318" y="421105"/>
            <a:ext cx="8183456" cy="4636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B9220-1E16-478A-A895-58067B7C45D9}"/>
              </a:ext>
            </a:extLst>
          </p:cNvPr>
          <p:cNvSpPr txBox="1"/>
          <p:nvPr/>
        </p:nvSpPr>
        <p:spPr>
          <a:xfrm>
            <a:off x="7441533" y="3050692"/>
            <a:ext cx="1395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Class</a:t>
            </a:r>
          </a:p>
          <a:p>
            <a:endParaRPr lang="en-US" sz="900" dirty="0"/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A: Mini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B: Small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C: Medium-size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D: Large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E: Top class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F: Luxury cars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J: SUV with sports equipment 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M: MPV (Multi-purpose)</a:t>
            </a: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S: Sports vehicle</a:t>
            </a:r>
          </a:p>
          <a:p>
            <a:r>
              <a:rPr lang="en-US" sz="10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0319A4-EC2D-424A-9455-3D3CF17DC68B}"/>
              </a:ext>
            </a:extLst>
          </p:cNvPr>
          <p:cNvSpPr/>
          <p:nvPr/>
        </p:nvSpPr>
        <p:spPr>
          <a:xfrm>
            <a:off x="174459" y="1582153"/>
            <a:ext cx="1979194" cy="113096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756D-1E40-4E7A-BF1C-4C332E8F703C}"/>
              </a:ext>
            </a:extLst>
          </p:cNvPr>
          <p:cNvSpPr txBox="1"/>
          <p:nvPr/>
        </p:nvSpPr>
        <p:spPr>
          <a:xfrm>
            <a:off x="52159" y="2701087"/>
            <a:ext cx="36956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Budget of 60-80K yielding several good range EV options (Class C, D, 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6AC67-0E16-4AFF-B1B1-69C06BFD2B62}"/>
              </a:ext>
            </a:extLst>
          </p:cNvPr>
          <p:cNvSpPr txBox="1"/>
          <p:nvPr/>
        </p:nvSpPr>
        <p:spPr>
          <a:xfrm>
            <a:off x="3892216" y="2571750"/>
            <a:ext cx="3772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Hatchback, Sedan and SUV good (cluster 4&amp;5) mid-range EV options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091D2-47BD-4D46-81E1-A90D3C1300BC}"/>
              </a:ext>
            </a:extLst>
          </p:cNvPr>
          <p:cNvSpPr txBox="1"/>
          <p:nvPr/>
        </p:nvSpPr>
        <p:spPr>
          <a:xfrm>
            <a:off x="908383" y="4928482"/>
            <a:ext cx="2785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4">
                    <a:lumMod val="50000"/>
                  </a:schemeClr>
                </a:solidFill>
              </a:rPr>
              <a:t>AWD popular option for mid-range 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E5784-9A34-4194-9C60-B330AE97369B}"/>
              </a:ext>
            </a:extLst>
          </p:cNvPr>
          <p:cNvSpPr txBox="1"/>
          <p:nvPr/>
        </p:nvSpPr>
        <p:spPr>
          <a:xfrm>
            <a:off x="4438661" y="4943870"/>
            <a:ext cx="2930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B050"/>
                </a:solidFill>
              </a:rPr>
              <a:t>SUV, Sedan, Hatchback, Liftback and Pick-up body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A38452-B113-4C05-B4D5-1525538253D2}"/>
              </a:ext>
            </a:extLst>
          </p:cNvPr>
          <p:cNvSpPr/>
          <p:nvPr/>
        </p:nvSpPr>
        <p:spPr>
          <a:xfrm>
            <a:off x="3765886" y="3693695"/>
            <a:ext cx="2460455" cy="126521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337F5-8F14-4804-BCD3-0FDFF45CDAE0}"/>
              </a:ext>
            </a:extLst>
          </p:cNvPr>
          <p:cNvSpPr txBox="1"/>
          <p:nvPr/>
        </p:nvSpPr>
        <p:spPr>
          <a:xfrm>
            <a:off x="-54142" y="0"/>
            <a:ext cx="67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Rapid Charge, Mid Range &amp; Mid price EV Segment Analysis</a:t>
            </a:r>
          </a:p>
        </p:txBody>
      </p:sp>
      <p:pic>
        <p:nvPicPr>
          <p:cNvPr id="15" name="Picture 1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D3150007-EB8D-4D0F-8287-0C113667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97" y="46811"/>
            <a:ext cx="1131264" cy="3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DD8219-10CB-46A8-B752-F10C58089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5DAA33-C7A3-4E22-AB11-5E57FAA0ADCC}"/>
              </a:ext>
            </a:extLst>
          </p:cNvPr>
          <p:cNvSpPr/>
          <p:nvPr/>
        </p:nvSpPr>
        <p:spPr>
          <a:xfrm>
            <a:off x="7489816" y="363565"/>
            <a:ext cx="705517" cy="1016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87CCF9-C28D-485B-ADB9-349919598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16" y="1008482"/>
            <a:ext cx="866117" cy="2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3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4424-44FA-4071-9ED9-0A251D06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9" y="71645"/>
            <a:ext cx="9022973" cy="311567"/>
          </a:xfrm>
        </p:spPr>
        <p:txBody>
          <a:bodyPr>
            <a:noAutofit/>
          </a:bodyPr>
          <a:lstStyle/>
          <a:p>
            <a:r>
              <a:rPr lang="en-US" sz="1600" b="1" dirty="0"/>
              <a:t>Clustering Analysis in R: Range, Price, Maker &amp; Year critical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A7135-D143-4E92-AAAB-BB5B1785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79" y="696271"/>
            <a:ext cx="2141221" cy="2027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B89DC-7B01-4ECA-A7B2-209AC51B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1" y="696271"/>
            <a:ext cx="1987618" cy="188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115DE-49E3-40EA-A2E4-0A4596F6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178" y="607658"/>
            <a:ext cx="1600199" cy="1514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683A5-A7A2-48DF-AC61-4FCFB6EB6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1" y="2750822"/>
            <a:ext cx="3145789" cy="711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82984-0080-407F-874E-818FBF6D6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227" y="3308809"/>
            <a:ext cx="1979533" cy="1748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98035-D220-4488-BC56-CF453CC87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227" y="659886"/>
            <a:ext cx="1579730" cy="149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DDEB5-211A-4FD8-80FC-7E3BBFF05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521" y="3301578"/>
            <a:ext cx="2343460" cy="1789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8BCAB-7078-4E12-9B66-8A448932CD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106" y="3248168"/>
            <a:ext cx="1926344" cy="1823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41B00-D2DE-41BA-9566-ECFB259F4388}"/>
              </a:ext>
            </a:extLst>
          </p:cNvPr>
          <p:cNvSpPr txBox="1"/>
          <p:nvPr/>
        </p:nvSpPr>
        <p:spPr>
          <a:xfrm>
            <a:off x="4286252" y="2224698"/>
            <a:ext cx="4582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0070C0"/>
                </a:solidFill>
              </a:rPr>
              <a:t>EV Range </a:t>
            </a:r>
            <a:r>
              <a:rPr lang="en-US" sz="1100" b="1" dirty="0"/>
              <a:t>base attribute chosen to cluster EV into known body styles / classes. </a:t>
            </a:r>
            <a:r>
              <a:rPr lang="en-US" sz="1100" b="1" dirty="0">
                <a:solidFill>
                  <a:srgbClr val="00B050"/>
                </a:solidFill>
              </a:rPr>
              <a:t>Similar classification (as Tableau) was realized</a:t>
            </a:r>
            <a:r>
              <a:rPr lang="en-US" sz="1100" b="1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FE19E-69B9-43B3-B086-E289B184629A}"/>
              </a:ext>
            </a:extLst>
          </p:cNvPr>
          <p:cNvSpPr txBox="1"/>
          <p:nvPr/>
        </p:nvSpPr>
        <p:spPr>
          <a:xfrm>
            <a:off x="4280850" y="2675630"/>
            <a:ext cx="4754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The </a:t>
            </a:r>
            <a:r>
              <a:rPr lang="en-US" sz="1100" b="1" dirty="0">
                <a:solidFill>
                  <a:srgbClr val="FF0000"/>
                </a:solidFill>
              </a:rPr>
              <a:t>congruency of results </a:t>
            </a:r>
            <a:r>
              <a:rPr lang="en-US" sz="1100" b="1" dirty="0"/>
              <a:t>showed that even with varied data sources –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Range, price, maker and year </a:t>
            </a:r>
            <a:r>
              <a:rPr lang="en-US" sz="1100" b="1" dirty="0"/>
              <a:t>emerge as critical attributes</a:t>
            </a:r>
          </a:p>
        </p:txBody>
      </p:sp>
      <p:pic>
        <p:nvPicPr>
          <p:cNvPr id="13" name="Picture 1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5BAFC483-3254-4D92-9590-9EF6B99E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92" y="46811"/>
            <a:ext cx="1767369" cy="49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715FB87-772B-494E-985D-2C9B85525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973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9BCBEEC-9CEB-40A5-BD02-862C99C14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/>
          <a:stretch/>
        </p:blipFill>
        <p:spPr>
          <a:xfrm>
            <a:off x="437365" y="493295"/>
            <a:ext cx="8269270" cy="4650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DEA2A-EC41-4AFF-A988-E1FF3584D9BC}"/>
              </a:ext>
            </a:extLst>
          </p:cNvPr>
          <p:cNvSpPr txBox="1"/>
          <p:nvPr/>
        </p:nvSpPr>
        <p:spPr>
          <a:xfrm>
            <a:off x="0" y="0"/>
            <a:ext cx="90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Top Speed, Energy Efficient &amp; Fast Accuracy, Quick charging EV specs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D3966-CED3-4602-A6BD-DE6A23B46234}"/>
              </a:ext>
            </a:extLst>
          </p:cNvPr>
          <p:cNvSpPr txBox="1"/>
          <p:nvPr/>
        </p:nvSpPr>
        <p:spPr>
          <a:xfrm>
            <a:off x="1263316" y="2652964"/>
            <a:ext cx="2995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>
                    <a:lumMod val="75000"/>
                  </a:schemeClr>
                </a:solidFill>
              </a:rPr>
              <a:t>Tesla clearly offers quicker acceleration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16376-5B57-42A9-898A-16596C1E94EA}"/>
              </a:ext>
            </a:extLst>
          </p:cNvPr>
          <p:cNvSpPr txBox="1"/>
          <p:nvPr/>
        </p:nvSpPr>
        <p:spPr>
          <a:xfrm>
            <a:off x="4884821" y="2671012"/>
            <a:ext cx="2995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7030A0"/>
                </a:solidFill>
              </a:rPr>
              <a:t>AWD Sedan and SUV mid-range EV with best top speed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B07D9-5C8C-46D6-909D-6B377E014FFB}"/>
              </a:ext>
            </a:extLst>
          </p:cNvPr>
          <p:cNvSpPr txBox="1"/>
          <p:nvPr/>
        </p:nvSpPr>
        <p:spPr>
          <a:xfrm>
            <a:off x="248653" y="4920355"/>
            <a:ext cx="2995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B050"/>
                </a:solidFill>
              </a:rPr>
              <a:t>Tesla offers most energy efficient EVC.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13A86A-8E90-48A1-8F8E-9BAA0E6FC7E9}"/>
              </a:ext>
            </a:extLst>
          </p:cNvPr>
          <p:cNvSpPr/>
          <p:nvPr/>
        </p:nvSpPr>
        <p:spPr>
          <a:xfrm>
            <a:off x="6584615" y="514349"/>
            <a:ext cx="1245269" cy="1958139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456FA3-31CC-4C4A-9130-585F7A509DA2}"/>
              </a:ext>
            </a:extLst>
          </p:cNvPr>
          <p:cNvSpPr/>
          <p:nvPr/>
        </p:nvSpPr>
        <p:spPr>
          <a:xfrm>
            <a:off x="625642" y="641584"/>
            <a:ext cx="1828800" cy="13355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4728BA8-7D82-479C-AFDC-EDB5041B9FDD}"/>
              </a:ext>
            </a:extLst>
          </p:cNvPr>
          <p:cNvSpPr/>
          <p:nvPr/>
        </p:nvSpPr>
        <p:spPr>
          <a:xfrm>
            <a:off x="380608" y="3155658"/>
            <a:ext cx="74212" cy="51887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0578F4A-6197-4D22-89FE-55146473CCC6}"/>
              </a:ext>
            </a:extLst>
          </p:cNvPr>
          <p:cNvSpPr/>
          <p:nvPr/>
        </p:nvSpPr>
        <p:spPr>
          <a:xfrm flipH="1">
            <a:off x="388512" y="3289737"/>
            <a:ext cx="58403" cy="45719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4F93FB5-6C20-4B52-B62D-ED2C5D30B635}"/>
              </a:ext>
            </a:extLst>
          </p:cNvPr>
          <p:cNvSpPr/>
          <p:nvPr/>
        </p:nvSpPr>
        <p:spPr>
          <a:xfrm flipH="1">
            <a:off x="396417" y="3417648"/>
            <a:ext cx="58403" cy="45719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1BB23486-829D-4DD5-AA79-BA0C0949D4F9}"/>
              </a:ext>
            </a:extLst>
          </p:cNvPr>
          <p:cNvSpPr/>
          <p:nvPr/>
        </p:nvSpPr>
        <p:spPr>
          <a:xfrm flipH="1">
            <a:off x="396416" y="3522699"/>
            <a:ext cx="58403" cy="45719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F820DB6-AD5E-4B26-8D91-9BA98E2F5BFD}"/>
              </a:ext>
            </a:extLst>
          </p:cNvPr>
          <p:cNvSpPr/>
          <p:nvPr/>
        </p:nvSpPr>
        <p:spPr>
          <a:xfrm flipH="1">
            <a:off x="396416" y="3669521"/>
            <a:ext cx="58403" cy="45719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F4059-8F66-47FE-A64A-04A33AD42436}"/>
              </a:ext>
            </a:extLst>
          </p:cNvPr>
          <p:cNvSpPr txBox="1"/>
          <p:nvPr/>
        </p:nvSpPr>
        <p:spPr>
          <a:xfrm>
            <a:off x="7796503" y="4433231"/>
            <a:ext cx="12452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FF0000"/>
                </a:solidFill>
              </a:rPr>
              <a:t>SUV,  Hatch back and Pickup body style with optimal charge time and mileage for given price range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2176F0-B6F6-479A-9D45-54F96A43BA3C}"/>
              </a:ext>
            </a:extLst>
          </p:cNvPr>
          <p:cNvSpPr/>
          <p:nvPr/>
        </p:nvSpPr>
        <p:spPr>
          <a:xfrm>
            <a:off x="4381756" y="3958309"/>
            <a:ext cx="1926990" cy="96204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10BEE-C38B-4E20-91A3-D29721774D9B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08747" y="4547452"/>
            <a:ext cx="1487756" cy="20125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2EFB939-04E1-4FD6-A1E0-D9F6D0B8C3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83127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A06E0B-29F4-4747-BC36-EBE8E8403C7B}"/>
              </a:ext>
            </a:extLst>
          </p:cNvPr>
          <p:cNvSpPr/>
          <p:nvPr/>
        </p:nvSpPr>
        <p:spPr>
          <a:xfrm>
            <a:off x="7880684" y="493295"/>
            <a:ext cx="637674" cy="63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58AF7EA-44E2-45AE-B74A-F784FFE74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"/>
          <a:stretch/>
        </p:blipFill>
        <p:spPr>
          <a:xfrm>
            <a:off x="378872" y="369332"/>
            <a:ext cx="8199644" cy="4732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0D7C53-3B64-4796-BFBD-ABC60522E6FC}"/>
              </a:ext>
            </a:extLst>
          </p:cNvPr>
          <p:cNvSpPr txBox="1"/>
          <p:nvPr/>
        </p:nvSpPr>
        <p:spPr>
          <a:xfrm>
            <a:off x="0" y="0"/>
            <a:ext cx="90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NJ_EV model popularity and Dealer Hotspots zonal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D6FD4-1732-4991-9D4E-8B46C6CC034B}"/>
              </a:ext>
            </a:extLst>
          </p:cNvPr>
          <p:cNvSpPr txBox="1"/>
          <p:nvPr/>
        </p:nvSpPr>
        <p:spPr>
          <a:xfrm>
            <a:off x="6136105" y="3927174"/>
            <a:ext cx="14859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While other top makers are more concentrated in North and central NJ. Tesla as market leader shows greater dealer footprint</a:t>
            </a:r>
          </a:p>
        </p:txBody>
      </p:sp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E1BC359C-4C60-4264-89F8-6F121979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963" y="46811"/>
            <a:ext cx="1027898" cy="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781F-A3F8-4013-B8BA-6B7EBC6469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B752-C084-47E4-A7CC-9EEBFC5EB560}"/>
              </a:ext>
            </a:extLst>
          </p:cNvPr>
          <p:cNvSpPr txBox="1"/>
          <p:nvPr/>
        </p:nvSpPr>
        <p:spPr>
          <a:xfrm>
            <a:off x="469472" y="1298029"/>
            <a:ext cx="1304016" cy="93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This indicates Model “3-series plug in” most popular model in that county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46E306-2ABC-4939-AD92-4C30838E0740}"/>
              </a:ext>
            </a:extLst>
          </p:cNvPr>
          <p:cNvCxnSpPr>
            <a:cxnSpLocks/>
          </p:cNvCxnSpPr>
          <p:nvPr/>
        </p:nvCxnSpPr>
        <p:spPr>
          <a:xfrm flipV="1">
            <a:off x="1441450" y="1377950"/>
            <a:ext cx="1092200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13C6D-A7AC-4464-9DA9-7890F0B03818}"/>
              </a:ext>
            </a:extLst>
          </p:cNvPr>
          <p:cNvSpPr/>
          <p:nvPr/>
        </p:nvSpPr>
        <p:spPr>
          <a:xfrm>
            <a:off x="7721600" y="463550"/>
            <a:ext cx="856916" cy="240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C4898-6DE6-4BB7-AA91-C4BBEB66C828}"/>
              </a:ext>
            </a:extLst>
          </p:cNvPr>
          <p:cNvSpPr txBox="1"/>
          <p:nvPr/>
        </p:nvSpPr>
        <p:spPr>
          <a:xfrm>
            <a:off x="4178300" y="2208497"/>
            <a:ext cx="7874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Tesla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D3F9F-83DB-4AE2-AECF-E4F7FCE52969}"/>
              </a:ext>
            </a:extLst>
          </p:cNvPr>
          <p:cNvCxnSpPr/>
          <p:nvPr/>
        </p:nvCxnSpPr>
        <p:spPr>
          <a:xfrm>
            <a:off x="4782302" y="2571750"/>
            <a:ext cx="500898" cy="163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A1A149-265D-420E-8FDF-EB7A6589A5EB}"/>
              </a:ext>
            </a:extLst>
          </p:cNvPr>
          <p:cNvCxnSpPr>
            <a:cxnSpLocks/>
          </p:cNvCxnSpPr>
          <p:nvPr/>
        </p:nvCxnSpPr>
        <p:spPr>
          <a:xfrm>
            <a:off x="4782302" y="2571750"/>
            <a:ext cx="113548" cy="234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3AA473-D97A-4939-8D17-43F20FFEC07C}"/>
              </a:ext>
            </a:extLst>
          </p:cNvPr>
          <p:cNvCxnSpPr>
            <a:cxnSpLocks/>
          </p:cNvCxnSpPr>
          <p:nvPr/>
        </p:nvCxnSpPr>
        <p:spPr>
          <a:xfrm flipH="1" flipV="1">
            <a:off x="5179594" y="4184650"/>
            <a:ext cx="1068806" cy="368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1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A6D2EC0-3905-4C0C-930E-FB237087E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"/>
          <a:stretch/>
        </p:blipFill>
        <p:spPr>
          <a:xfrm>
            <a:off x="573132" y="531363"/>
            <a:ext cx="7937578" cy="4565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C95A94-FC96-40C3-BE8C-83B99EF34F57}"/>
              </a:ext>
            </a:extLst>
          </p:cNvPr>
          <p:cNvSpPr txBox="1"/>
          <p:nvPr/>
        </p:nvSpPr>
        <p:spPr>
          <a:xfrm>
            <a:off x="0" y="0"/>
            <a:ext cx="90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NJ_EV Registration and Model + Makers Sales Distribution </a:t>
            </a:r>
          </a:p>
        </p:txBody>
      </p:sp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96BF9C4C-33A9-4C87-BA39-DB8EF610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39" y="46811"/>
            <a:ext cx="1481122" cy="41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4CA92-9A55-4E03-BA42-B1E44FDA0C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DB610-63A7-469A-AD16-494B270FBC54}"/>
              </a:ext>
            </a:extLst>
          </p:cNvPr>
          <p:cNvSpPr txBox="1"/>
          <p:nvPr/>
        </p:nvSpPr>
        <p:spPr>
          <a:xfrm>
            <a:off x="7583384" y="400776"/>
            <a:ext cx="156061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DMV - EV Reg 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32828-D722-45B7-ACDF-D1A5D2349057}"/>
              </a:ext>
            </a:extLst>
          </p:cNvPr>
          <p:cNvSpPr txBox="1"/>
          <p:nvPr/>
        </p:nvSpPr>
        <p:spPr>
          <a:xfrm>
            <a:off x="5576784" y="4897279"/>
            <a:ext cx="16939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DMV - EV Reg 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5F35E-6DBB-4D8E-AE23-F151B78984E7}"/>
              </a:ext>
            </a:extLst>
          </p:cNvPr>
          <p:cNvSpPr txBox="1"/>
          <p:nvPr/>
        </p:nvSpPr>
        <p:spPr>
          <a:xfrm rot="16200000">
            <a:off x="3518645" y="1583195"/>
            <a:ext cx="141602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DMV - EV Reg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A820A-29F4-4575-B945-92A4731C3D92}"/>
              </a:ext>
            </a:extLst>
          </p:cNvPr>
          <p:cNvSpPr txBox="1"/>
          <p:nvPr/>
        </p:nvSpPr>
        <p:spPr>
          <a:xfrm>
            <a:off x="198482" y="1550197"/>
            <a:ext cx="108893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Density plot highlighting Zip code as per the EV Registration counts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B0948A-2F5B-4702-A896-602B7818304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287418" y="2150362"/>
            <a:ext cx="1150982" cy="1663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77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8F1347E-FE6D-4260-A009-A5C11901A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"/>
          <a:stretch/>
        </p:blipFill>
        <p:spPr>
          <a:xfrm>
            <a:off x="518872" y="369332"/>
            <a:ext cx="8106256" cy="4668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E5E8A-D188-4849-800A-05DCDEB05A4B}"/>
              </a:ext>
            </a:extLst>
          </p:cNvPr>
          <p:cNvSpPr txBox="1"/>
          <p:nvPr/>
        </p:nvSpPr>
        <p:spPr>
          <a:xfrm>
            <a:off x="0" y="0"/>
            <a:ext cx="90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Based on DMV data: NJ EV - Model Popularity, Maker and model market share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A4755-5357-45BB-B47D-8D1AECB6456E}"/>
              </a:ext>
            </a:extLst>
          </p:cNvPr>
          <p:cNvSpPr txBox="1"/>
          <p:nvPr/>
        </p:nvSpPr>
        <p:spPr>
          <a:xfrm>
            <a:off x="3801224" y="4814609"/>
            <a:ext cx="4187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 evident, DMV registration data concurs with analyses presented in previous slides about most popular model EV cars and reliable manufacturers.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339600C-E240-4F42-96AA-20F73115035F}"/>
              </a:ext>
            </a:extLst>
          </p:cNvPr>
          <p:cNvSpPr/>
          <p:nvPr/>
        </p:nvSpPr>
        <p:spPr>
          <a:xfrm>
            <a:off x="903982" y="756712"/>
            <a:ext cx="74212" cy="51887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700E1E1-B3B0-4964-8BD1-0EC084B73EA1}"/>
              </a:ext>
            </a:extLst>
          </p:cNvPr>
          <p:cNvSpPr/>
          <p:nvPr/>
        </p:nvSpPr>
        <p:spPr>
          <a:xfrm>
            <a:off x="893954" y="951224"/>
            <a:ext cx="74212" cy="51887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1D8F082-B4E7-4F0B-A07C-012859838E7B}"/>
              </a:ext>
            </a:extLst>
          </p:cNvPr>
          <p:cNvSpPr/>
          <p:nvPr/>
        </p:nvSpPr>
        <p:spPr>
          <a:xfrm>
            <a:off x="895959" y="1151750"/>
            <a:ext cx="74212" cy="51887"/>
          </a:xfrm>
          <a:prstGeom prst="star5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2912BBB6-3B73-42B6-AA06-05B97E66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74" y="4891715"/>
            <a:ext cx="743025" cy="20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D74483-CB77-4498-A960-C61E25E3A3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52356" y="485389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8BB1E-1A1A-4E5A-9E06-1EC975B8512D}"/>
              </a:ext>
            </a:extLst>
          </p:cNvPr>
          <p:cNvSpPr/>
          <p:nvPr/>
        </p:nvSpPr>
        <p:spPr>
          <a:xfrm>
            <a:off x="7766050" y="1203637"/>
            <a:ext cx="886306" cy="26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6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0"/>
            <a:ext cx="9144002" cy="118073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891810-D724-4274-A058-15CCBFF7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186029"/>
            <a:ext cx="5297791" cy="8694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How Far EVs have come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0756C2B-7901-4B97-9BBF-D98C9B4B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73" y="1474720"/>
            <a:ext cx="5989454" cy="33391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2F87C3-75DA-4D9C-B418-9A5793F84458}"/>
              </a:ext>
            </a:extLst>
          </p:cNvPr>
          <p:cNvSpPr/>
          <p:nvPr/>
        </p:nvSpPr>
        <p:spPr>
          <a:xfrm>
            <a:off x="4889350" y="2610074"/>
            <a:ext cx="145229" cy="12909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9D5FAFBA-03D6-41D4-88F3-914FFFCF4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654A8-871B-4F1C-9061-06D5F3C9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7461" y="4813840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8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5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2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7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9ED26-0952-47F6-8690-5ECB637D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2075329"/>
            <a:ext cx="2160621" cy="230393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Comparing All the EVs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8CE28-907A-46F0-BC3A-C37F7DB6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083" y="635477"/>
            <a:ext cx="5039935" cy="4296544"/>
          </a:xfrm>
          <a:prstGeom prst="rect">
            <a:avLst/>
          </a:prstGeom>
        </p:spPr>
      </p:pic>
      <p:pic>
        <p:nvPicPr>
          <p:cNvPr id="10" name="Picture 9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0DCE8E95-9FED-474B-996D-4BF81A368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E74A8-DBF3-40F0-949A-93A0CE61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7461" y="4838474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5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09139" y="627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</a:rPr>
              <a:t>Key Questions : Goal of the Study</a:t>
            </a:r>
            <a:endParaRPr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F335A596-229A-414C-9E24-BEF58682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31FA233-2025-4F59-8C1C-BE47E4E1F7C7}"/>
              </a:ext>
            </a:extLst>
          </p:cNvPr>
          <p:cNvSpPr txBox="1">
            <a:spLocks/>
          </p:cNvSpPr>
          <p:nvPr/>
        </p:nvSpPr>
        <p:spPr>
          <a:xfrm>
            <a:off x="258360" y="885497"/>
            <a:ext cx="8520600" cy="40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Times New Roman" panose="020F0502020204030204" pitchFamily="34" charset="0"/>
              </a:rPr>
              <a:t>After studying the datasets objects and attributes following questions are identified for exploration:</a:t>
            </a:r>
          </a:p>
          <a:p>
            <a:pPr marL="0" indent="0">
              <a:buNone/>
            </a:pPr>
            <a:endParaRPr lang="en-US" sz="1700" dirty="0">
              <a:solidFill>
                <a:schemeClr val="tx1"/>
              </a:solidFill>
              <a:latin typeface="Times New Roman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700" b="1" dirty="0">
                <a:solidFill>
                  <a:schemeClr val="accent4">
                    <a:lumMod val="50000"/>
                  </a:schemeClr>
                </a:solidFill>
                <a:latin typeface="Times New Roman" panose="020F0502020204030204" pitchFamily="34" charset="0"/>
              </a:rPr>
              <a:t>Will EV become affordable in future? </a:t>
            </a:r>
            <a:r>
              <a:rPr lang="en-US" sz="1700" dirty="0">
                <a:solidFill>
                  <a:schemeClr val="tx1"/>
                </a:solidFill>
                <a:latin typeface="Times New Roman" panose="020F0502020204030204" pitchFamily="34" charset="0"/>
              </a:rPr>
              <a:t>Estimate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</a:rPr>
              <a:t>ownership costs between ICEs and EVs using linear </a:t>
            </a:r>
            <a:r>
              <a:rPr lang="en-US" sz="17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regression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</a:rPr>
              <a:t> to predict whether EV is a cost-effective option?</a:t>
            </a:r>
          </a:p>
          <a:p>
            <a:pPr marL="514350" indent="-514350">
              <a:buFont typeface="+mj-lt"/>
              <a:buAutoNum type="arabicPeriod"/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solidFill>
                  <a:srgbClr val="7030A0"/>
                </a:solidFill>
                <a:latin typeface="Times New Roman" panose="020F0502020204030204" pitchFamily="34" charset="0"/>
              </a:rPr>
              <a:t>Are EVs are more sustainable than ICE vehicles?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Which EVs are most energy efficient? Use </a:t>
            </a:r>
            <a:r>
              <a:rPr lang="en-US" sz="1600" b="1" dirty="0">
                <a:solidFill>
                  <a:schemeClr val="tx1"/>
                </a:solidFill>
                <a:latin typeface="Times New Roman" panose="020F0502020204030204" pitchFamily="34" charset="0"/>
              </a:rPr>
              <a:t>classification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Times New Roman" panose="020F0502020204030204" pitchFamily="34" charset="0"/>
              </a:rPr>
              <a:t>logistic regression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to estimate if EV could lead to cleaner transport.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F0502020204030204" pitchFamily="34" charset="0"/>
              </a:rPr>
              <a:t>Which attributes determine EV pricing?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 Use </a:t>
            </a:r>
            <a:r>
              <a:rPr lang="en-US" sz="1600" b="1" dirty="0">
                <a:solidFill>
                  <a:schemeClr val="tx1"/>
                </a:solidFill>
                <a:latin typeface="Times New Roman" panose="020F0502020204030204" pitchFamily="34" charset="0"/>
              </a:rPr>
              <a:t>LR / PCR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to predict critical features and enable potential buyer make informed purchase keeping these attributes in consideration.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If you like the idea of owning an EV, </a:t>
            </a:r>
            <a:r>
              <a:rPr lang="en-US" sz="1600" b="1" dirty="0">
                <a:solidFill>
                  <a:srgbClr val="00B050"/>
                </a:solidFill>
                <a:latin typeface="Times New Roman" panose="020F0502020204030204" pitchFamily="34" charset="0"/>
              </a:rPr>
              <a:t>Who is the best maker and what is the best model out there for you?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 panose="020F0502020204030204" pitchFamily="34" charset="0"/>
              </a:rPr>
              <a:t>Data visualization tools &amp; clustering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used to identify best performing models and put forward recommendations based on analysis results.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Times New Roman" panose="020F0502020204030204" pitchFamily="34" charset="0"/>
              </a:rPr>
              <a:t>Are there similarities across EVs model segments?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 Use </a:t>
            </a:r>
            <a:r>
              <a:rPr lang="en-US" sz="1600" b="1" dirty="0">
                <a:solidFill>
                  <a:schemeClr val="tx1"/>
                </a:solidFill>
                <a:latin typeface="Times New Roman" panose="020F0502020204030204" pitchFamily="34" charset="0"/>
              </a:rPr>
              <a:t>cluster/ KNN classification </a:t>
            </a:r>
            <a:r>
              <a:rPr lang="en-US" sz="1600" dirty="0">
                <a:solidFill>
                  <a:schemeClr val="tx1"/>
                </a:solidFill>
                <a:latin typeface="Times New Roman" panose="020F0502020204030204" pitchFamily="34" charset="0"/>
              </a:rPr>
              <a:t>analysis to categorize. Lastly, evaluate progress made in EVs sector in terms of their technical advancement.</a:t>
            </a:r>
          </a:p>
          <a:p>
            <a:pPr marL="514350" indent="-514350">
              <a:buFont typeface="+mj-lt"/>
              <a:buAutoNum type="arabicPeriod"/>
            </a:pPr>
            <a:endParaRPr lang="en-US" sz="1700" dirty="0"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1B988-F0CA-4CC6-9FFF-CD79B3A6F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" name="Picture 25" descr="Cars parked in a line">
            <a:extLst>
              <a:ext uri="{FF2B5EF4-FFF2-40B4-BE49-F238E27FC236}">
                <a16:creationId xmlns:a16="http://schemas.microsoft.com/office/drawing/2014/main" id="{6F353E28-2AFF-4B9D-AF29-C5819088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2500" b="12500"/>
          <a:stretch/>
        </p:blipFill>
        <p:spPr>
          <a:xfrm>
            <a:off x="16" y="7"/>
            <a:ext cx="9143984" cy="514349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5408CA0-B6A1-4AA8-9CF1-E685CB0F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7" y="706374"/>
            <a:ext cx="7879842" cy="1543050"/>
          </a:xfrm>
        </p:spPr>
        <p:txBody>
          <a:bodyPr anchor="b">
            <a:normAutofit/>
          </a:bodyPr>
          <a:lstStyle/>
          <a:p>
            <a:r>
              <a:rPr lang="en-US" sz="3750" dirty="0"/>
              <a:t>What's in the clusters?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0105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430902"/>
            <a:ext cx="7879842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0E4F07-C73E-470D-B315-0F7226CA3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26614"/>
            <a:ext cx="7879842" cy="2002536"/>
          </a:xfrm>
        </p:spPr>
        <p:txBody>
          <a:bodyPr>
            <a:normAutofit/>
          </a:bodyPr>
          <a:lstStyle/>
          <a:p>
            <a:r>
              <a:rPr lang="en-US" sz="1050" dirty="0"/>
              <a:t>Cluster 1(Poor):	GMC-		EV1-Two Seaters-Consumption=40-Range=55 </a:t>
            </a:r>
          </a:p>
          <a:p>
            <a:pPr marL="0" indent="0">
              <a:buNone/>
            </a:pPr>
            <a:r>
              <a:rPr lang="en-US" sz="1050" dirty="0"/>
              <a:t>		Mercedes-Benz-	B-Class Electric Drive Midsize Cars-Consumption=40-Range=87    	</a:t>
            </a:r>
          </a:p>
          <a:p>
            <a:r>
              <a:rPr lang="en-US" sz="1050" dirty="0"/>
              <a:t>Cluster 2(Good):	Audi	RS e-tron GT	Midsize Cars	-Consumption=41.8433	Range=232</a:t>
            </a:r>
          </a:p>
          <a:p>
            <a:pPr marL="0" indent="0">
              <a:buNone/>
            </a:pPr>
            <a:r>
              <a:rPr lang="en-US" sz="1050" dirty="0"/>
              <a:t>              		Porsche	Taycan Perf Battery	Compact Cars	Consumption=42	Range=200</a:t>
            </a:r>
          </a:p>
          <a:p>
            <a:r>
              <a:rPr lang="en-US" sz="1050" dirty="0"/>
              <a:t>Cluster 3(V. Good):	Tesla	Model S Long Range	Large Cars	Consumption=30.2726	Range=373</a:t>
            </a:r>
          </a:p>
          <a:p>
            <a:pPr marL="0" indent="0">
              <a:buNone/>
            </a:pPr>
            <a:r>
              <a:rPr lang="en-US" sz="1050" dirty="0"/>
              <a:t>  		Tesla	Model Y Performance AWD Small Sport Utility Vehicle 4WD 	Consumption30.3534	  Range= 291</a:t>
            </a:r>
          </a:p>
          <a:p>
            <a:r>
              <a:rPr lang="en-US" sz="1050" dirty="0"/>
              <a:t>Cluster 4(Best):	Lucid	Air Dream P AWD w/21in wheels	Large Cars	Consumption=30.4704	Range=451</a:t>
            </a:r>
          </a:p>
          <a:p>
            <a:pPr marL="0" indent="0">
              <a:buNone/>
            </a:pPr>
            <a:r>
              <a:rPr lang="en-US" sz="1050" dirty="0"/>
              <a:t>		Tesla	Model S Performance (19in Wheels)	Large Cars		Consumption=30.569	Range=387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pic>
        <p:nvPicPr>
          <p:cNvPr id="8" name="Picture 7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CED6F9A4-AA99-4217-A2A1-E91EFBBC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61406-1FD8-42D0-A194-BD79D24A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4970" y="4869656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7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5143500"/>
          </a:xfrm>
          <a:prstGeom prst="rect">
            <a:avLst/>
          </a:prstGeom>
          <a:solidFill>
            <a:srgbClr val="42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A9A30C-A4F5-48FE-B88E-397D2E59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53" y="479822"/>
            <a:ext cx="3244454" cy="3652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16C53-0ADF-497D-A83C-3C391BDA4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053" y="4183857"/>
            <a:ext cx="3244454" cy="4798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9B9EB-B967-48E6-A650-06E10C5A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2" y="480060"/>
            <a:ext cx="3168968" cy="41841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Cluster Analysis</a:t>
            </a:r>
          </a:p>
        </p:txBody>
      </p:sp>
      <p:pic>
        <p:nvPicPr>
          <p:cNvPr id="7" name="Picture 6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21194720-6DFA-4914-823D-ECC0AC3E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A2221-87E6-477C-BF80-37AB9948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2480" y="4822846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1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13E94F-2F38-47C6-9B5A-9085EFB7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691"/>
            <a:ext cx="8151395" cy="581872"/>
          </a:xfrm>
        </p:spPr>
        <p:txBody>
          <a:bodyPr/>
          <a:lstStyle/>
          <a:p>
            <a:r>
              <a:rPr lang="en-US" b="1" dirty="0"/>
              <a:t>If You Want to Buy a Small EV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AE2BD-3ED1-4DB1-8080-924D6CB17B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431BE1A0-C1CC-4BB2-B601-6069DE72E85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629150" y="1369219"/>
          <a:ext cx="38862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4DB958-8B6E-4E48-91FF-57ACAF3BF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369218"/>
            <a:ext cx="3886200" cy="3263504"/>
          </a:xfrm>
          <a:prstGeom prst="rect">
            <a:avLst/>
          </a:prstGeom>
        </p:spPr>
      </p:pic>
      <p:pic>
        <p:nvPicPr>
          <p:cNvPr id="7" name="Picture 6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B5A1131D-535D-4C17-A374-62799831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39342-8A42-4614-9FF5-4889A5AA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2480" y="4869656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2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4864-A631-4198-BE1B-95FD5C14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" y="32214"/>
            <a:ext cx="3309266" cy="1216741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2775" b="1" dirty="0"/>
              <a:t>Car for a Small family </a:t>
            </a:r>
            <a:r>
              <a:rPr lang="en-US" sz="2775" dirty="0"/>
              <a:t>i.e., </a:t>
            </a:r>
            <a:r>
              <a:rPr lang="en-US" sz="2775" b="1" dirty="0"/>
              <a:t>Mid-size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14744-DE3A-4C23-A295-54C91198D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026" y="1661417"/>
            <a:ext cx="3373274" cy="2839064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Tesla and Polestar are great!</a:t>
            </a:r>
          </a:p>
          <a:p>
            <a:pPr marL="0" indent="0">
              <a:buNone/>
            </a:pPr>
            <a:r>
              <a:rPr lang="en-US" sz="1500" dirty="0"/>
              <a:t>     For ex:  Model X, Model 3, Polestar 2</a:t>
            </a:r>
          </a:p>
          <a:p>
            <a:r>
              <a:rPr lang="en-US" sz="1500" dirty="0"/>
              <a:t>As per available data, Chevrolet isn’t a desirable option 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EAFBA0-75D0-4D07-B1A9-92FB7751E2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4397" y="640585"/>
            <a:ext cx="4514498" cy="3859896"/>
          </a:xfrm>
          <a:prstGeom prst="rect">
            <a:avLst/>
          </a:prstGeom>
          <a:effectLst/>
        </p:spPr>
      </p:pic>
      <p:pic>
        <p:nvPicPr>
          <p:cNvPr id="7" name="Picture 6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26675532-C22F-4241-A70A-72DC4671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97" y="46811"/>
            <a:ext cx="1131264" cy="31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1293-AD20-47AC-941E-2DB59DC8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7461" y="4897043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7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341755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7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E7FA1-18A7-47C1-9561-ED56A383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1" y="870966"/>
            <a:ext cx="2578608" cy="843534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2100" dirty="0"/>
              <a:t>The Big Boys i.e., Large Size Cars/Trucks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50317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D7992-31AC-4D4E-962C-49C35157B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320" y="2038540"/>
            <a:ext cx="2579180" cy="2405444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just"/>
            <a:r>
              <a:rPr lang="en-US" sz="1275" dirty="0"/>
              <a:t>Lucid, Merc and Rivian beats Tesla here. E.g., Air Dream P, EQS 450 Plus</a:t>
            </a:r>
          </a:p>
          <a:p>
            <a:pPr algn="just"/>
            <a:r>
              <a:rPr lang="en-US" sz="1275" dirty="0"/>
              <a:t>Tesla Model S gets a close 2</a:t>
            </a:r>
            <a:r>
              <a:rPr lang="en-US" sz="1275" baseline="30000" dirty="0"/>
              <a:t>nd</a:t>
            </a:r>
            <a:r>
              <a:rPr lang="en-US" sz="1275" dirty="0"/>
              <a:t> place.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360734-6F00-439D-9F61-EDE6D04947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54087" y="632650"/>
            <a:ext cx="4631732" cy="3960131"/>
          </a:xfrm>
          <a:prstGeom prst="rect">
            <a:avLst/>
          </a:prstGeom>
        </p:spPr>
      </p:pic>
      <p:pic>
        <p:nvPicPr>
          <p:cNvPr id="10" name="Picture 9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10F88227-36E0-4DDE-90F4-07C56A59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95440-3B14-4C80-8AAD-54FC9CCB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4970" y="4869656"/>
            <a:ext cx="2057400" cy="273844"/>
          </a:xfrm>
        </p:spPr>
        <p:txBody>
          <a:bodyPr/>
          <a:lstStyle/>
          <a:p>
            <a:fld id="{16F6BE7C-B717-43CB-A0A2-DC51BE4D9AD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78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0" y="-117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75000"/>
                  </a:schemeClr>
                </a:solidFill>
              </a:rPr>
              <a:t>Summary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" b="1" dirty="0">
                <a:solidFill>
                  <a:schemeClr val="accent5">
                    <a:lumMod val="75000"/>
                  </a:schemeClr>
                </a:solidFill>
              </a:rPr>
              <a:t>Model Analyses: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39AA9E55-DEFE-427F-90FF-8CF1A95B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0" y="46810"/>
            <a:ext cx="1651081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29A87-47B8-4DC1-8090-57578295F1CF}"/>
              </a:ext>
            </a:extLst>
          </p:cNvPr>
          <p:cNvSpPr txBox="1"/>
          <p:nvPr/>
        </p:nvSpPr>
        <p:spPr>
          <a:xfrm>
            <a:off x="35379" y="567704"/>
            <a:ext cx="9108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In-depth evaluation of EV as a prospective transportation choice for the future was led by driving the research based on critical questions as outlined before.  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So, What did we learn after 5 pressing questions to gauge prospects for EV cars as mass transportation?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0236D8C-A092-4305-AEA6-9A6A90997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2954"/>
              </p:ext>
            </p:extLst>
          </p:nvPr>
        </p:nvGraphicFramePr>
        <p:xfrm>
          <a:off x="137160" y="1662021"/>
          <a:ext cx="8831580" cy="32664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567940">
                  <a:extLst>
                    <a:ext uri="{9D8B030D-6E8A-4147-A177-3AD203B41FA5}">
                      <a16:colId xmlns:a16="http://schemas.microsoft.com/office/drawing/2014/main" val="3324515736"/>
                    </a:ext>
                  </a:extLst>
                </a:gridCol>
                <a:gridCol w="2385060">
                  <a:extLst>
                    <a:ext uri="{9D8B030D-6E8A-4147-A177-3AD203B41FA5}">
                      <a16:colId xmlns:a16="http://schemas.microsoft.com/office/drawing/2014/main" val="3945375775"/>
                    </a:ext>
                  </a:extLst>
                </a:gridCol>
                <a:gridCol w="3878580">
                  <a:extLst>
                    <a:ext uri="{9D8B030D-6E8A-4147-A177-3AD203B41FA5}">
                      <a16:colId xmlns:a16="http://schemas.microsoft.com/office/drawing/2014/main" val="2125808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Model/ Solution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0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EV vs ICE cost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Linear Regression,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Clearly indicated decreasing cost trend for EVs.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1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Are EVs sustainable?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 classified into the favorable GHG score category (as per set threshold). Hence, sustainable.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What attributes would determine EV pricing?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Multiple Linear Regression, PCA, PCR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Three regression equation, based on EV categories yielded price predictor equations.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4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What are the best EV options out there?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Clustering in R, DT and Data analytics in Tableau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Q3 and Q4 busiest sales region. Tesla, BMW, Ford, Toyota, Chevrolet best makers in NJ. For mid Range and pricing bracket Tesla model : X, S and 3 best performers. Similar trends on the US Scale too.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83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Can similarities between EV be mapped? How to group them?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Regression (Trend analysis) and Clustering in 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 per “CombE” metric, Tesla had best numbers. Best models in mid-size and large-size segment clustered based on Range and CombE metric.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763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0EDF6-F3EA-4761-934C-3A664FE60F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87187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09139" y="62777"/>
            <a:ext cx="61773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Conclusion and Recommendations</a:t>
            </a:r>
            <a:endParaRPr b="1"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109139" y="765017"/>
            <a:ext cx="883674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285750" indent="-285750">
              <a:spcBef>
                <a:spcPts val="1200"/>
              </a:spcBef>
            </a:pPr>
            <a:r>
              <a:rPr lang="en" dirty="0">
                <a:solidFill>
                  <a:schemeClr val="tx1"/>
                </a:solidFill>
              </a:rPr>
              <a:t>Initial investment on EV are </a:t>
            </a:r>
            <a:r>
              <a:rPr lang="en" b="1" dirty="0">
                <a:solidFill>
                  <a:srgbClr val="00B050"/>
                </a:solidFill>
              </a:rPr>
              <a:t>going down at greater rate</a:t>
            </a:r>
            <a:r>
              <a:rPr lang="en" dirty="0">
                <a:solidFill>
                  <a:schemeClr val="tx1"/>
                </a:solidFill>
              </a:rPr>
              <a:t>, favoring buyers. </a:t>
            </a:r>
          </a:p>
          <a:p>
            <a:pPr marL="285750" indent="-285750">
              <a:spcBef>
                <a:spcPts val="1200"/>
              </a:spcBef>
            </a:pPr>
            <a:r>
              <a:rPr lang="en" dirty="0">
                <a:solidFill>
                  <a:schemeClr val="tx1"/>
                </a:solidFill>
              </a:rPr>
              <a:t>EV proved to have </a:t>
            </a:r>
            <a:r>
              <a:rPr lang="en" b="1" dirty="0">
                <a:solidFill>
                  <a:srgbClr val="00B050"/>
                </a:solidFill>
              </a:rPr>
              <a:t>lower maintenance costs</a:t>
            </a:r>
            <a:r>
              <a:rPr lang="en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spcBef>
                <a:spcPts val="1200"/>
              </a:spcBef>
            </a:pPr>
            <a:r>
              <a:rPr lang="en" b="1" dirty="0">
                <a:solidFill>
                  <a:srgbClr val="C00000"/>
                </a:solidFill>
              </a:rPr>
              <a:t>Range </a:t>
            </a:r>
            <a:r>
              <a:rPr lang="en" dirty="0">
                <a:solidFill>
                  <a:schemeClr val="tx1"/>
                </a:solidFill>
              </a:rPr>
              <a:t>and Performance aspects such as “</a:t>
            </a:r>
            <a:r>
              <a:rPr lang="en" b="1" dirty="0">
                <a:solidFill>
                  <a:srgbClr val="C00000"/>
                </a:solidFill>
              </a:rPr>
              <a:t>Acceleration time</a:t>
            </a:r>
            <a:r>
              <a:rPr lang="en" dirty="0">
                <a:solidFill>
                  <a:schemeClr val="tx1"/>
                </a:solidFill>
              </a:rPr>
              <a:t>”emerged as critical driver in price determination. Also, </a:t>
            </a:r>
            <a:r>
              <a:rPr lang="en" b="1" dirty="0">
                <a:solidFill>
                  <a:srgbClr val="C00000"/>
                </a:solidFill>
              </a:rPr>
              <a:t>Model, Maker </a:t>
            </a:r>
            <a:r>
              <a:rPr lang="en" dirty="0">
                <a:solidFill>
                  <a:schemeClr val="tx1"/>
                </a:solidFill>
              </a:rPr>
              <a:t>and </a:t>
            </a:r>
            <a:r>
              <a:rPr lang="en" b="1" dirty="0">
                <a:solidFill>
                  <a:srgbClr val="C00000"/>
                </a:solidFill>
              </a:rPr>
              <a:t>Year of manufacturing </a:t>
            </a:r>
            <a:r>
              <a:rPr lang="en" dirty="0">
                <a:solidFill>
                  <a:schemeClr val="tx1"/>
                </a:solidFill>
              </a:rPr>
              <a:t>are important drivers of cost estimation. </a:t>
            </a:r>
          </a:p>
          <a:p>
            <a:pPr marL="285750" indent="-285750">
              <a:spcBef>
                <a:spcPts val="1200"/>
              </a:spcBef>
            </a:pPr>
            <a:r>
              <a:rPr lang="en" dirty="0">
                <a:solidFill>
                  <a:schemeClr val="tx1"/>
                </a:solidFill>
              </a:rPr>
              <a:t>Logistic Regression analysis clearly favors EV over ICE as a </a:t>
            </a:r>
            <a:r>
              <a:rPr lang="en" b="1" dirty="0">
                <a:solidFill>
                  <a:schemeClr val="accent1">
                    <a:lumMod val="75000"/>
                  </a:schemeClr>
                </a:solidFill>
              </a:rPr>
              <a:t>cleaner alternative</a:t>
            </a:r>
            <a:r>
              <a:rPr lang="en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spcBef>
                <a:spcPts val="1200"/>
              </a:spcBef>
            </a:pPr>
            <a:r>
              <a:rPr lang="en" dirty="0">
                <a:solidFill>
                  <a:schemeClr val="tx1"/>
                </a:solidFill>
              </a:rPr>
              <a:t>Clustering helped segment similar models – based on </a:t>
            </a: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Price vs Range for Rapid charge models. </a:t>
            </a:r>
            <a:r>
              <a:rPr lang="en" b="1" i="1" dirty="0">
                <a:solidFill>
                  <a:srgbClr val="7030A0"/>
                </a:solidFill>
              </a:rPr>
              <a:t>AWD EV in hatchback, Sedan and SUV</a:t>
            </a:r>
            <a:r>
              <a:rPr lang="en" dirty="0">
                <a:solidFill>
                  <a:schemeClr val="tx1"/>
                </a:solidFill>
              </a:rPr>
              <a:t> emerged as most optimal choices in mid price range section. </a:t>
            </a:r>
          </a:p>
          <a:p>
            <a:pPr marL="285750" indent="-285750">
              <a:spcBef>
                <a:spcPts val="1200"/>
              </a:spcBef>
            </a:pPr>
            <a:r>
              <a:rPr lang="en" b="1" dirty="0">
                <a:solidFill>
                  <a:schemeClr val="accent6">
                    <a:lumMod val="50000"/>
                  </a:schemeClr>
                </a:solidFill>
              </a:rPr>
              <a:t>Tesla clearly leads the EV market </a:t>
            </a:r>
            <a:r>
              <a:rPr lang="en" dirty="0">
                <a:solidFill>
                  <a:schemeClr val="tx1"/>
                </a:solidFill>
              </a:rPr>
              <a:t>in NJ and outshone everyone else in Sales and performance. Other major suppliers are competitive but Tesla </a:t>
            </a:r>
            <a:r>
              <a:rPr lang="en" b="1" dirty="0">
                <a:solidFill>
                  <a:srgbClr val="FF0000"/>
                </a:solidFill>
              </a:rPr>
              <a:t>captures approx. 50% of the NJ </a:t>
            </a:r>
            <a:r>
              <a:rPr lang="en" dirty="0">
                <a:solidFill>
                  <a:schemeClr val="tx1"/>
                </a:solidFill>
              </a:rPr>
              <a:t>market itself. </a:t>
            </a:r>
          </a:p>
          <a:p>
            <a:pPr marL="285750" indent="-285750">
              <a:spcBef>
                <a:spcPts val="1200"/>
              </a:spcBef>
            </a:pP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Tesla’s Model X, S and 3 capture 46% of NJ market</a:t>
            </a:r>
            <a:r>
              <a:rPr lang="en" dirty="0">
                <a:solidFill>
                  <a:schemeClr val="tx1"/>
                </a:solidFill>
              </a:rPr>
              <a:t>. </a:t>
            </a:r>
            <a:r>
              <a:rPr lang="en" b="1" dirty="0">
                <a:solidFill>
                  <a:schemeClr val="tx1"/>
                </a:solidFill>
              </a:rPr>
              <a:t>Q3</a:t>
            </a:r>
            <a:r>
              <a:rPr lang="en" dirty="0">
                <a:solidFill>
                  <a:schemeClr val="tx1"/>
                </a:solidFill>
              </a:rPr>
              <a:t> and </a:t>
            </a:r>
            <a:r>
              <a:rPr lang="en" b="1" dirty="0">
                <a:solidFill>
                  <a:schemeClr val="tx1"/>
                </a:solidFill>
              </a:rPr>
              <a:t>Q4</a:t>
            </a:r>
            <a:r>
              <a:rPr lang="en" dirty="0">
                <a:solidFill>
                  <a:schemeClr val="tx1"/>
                </a:solidFill>
              </a:rPr>
              <a:t> are </a:t>
            </a:r>
            <a:r>
              <a:rPr lang="en" b="1" dirty="0">
                <a:solidFill>
                  <a:schemeClr val="tx1"/>
                </a:solidFill>
              </a:rPr>
              <a:t>best time to buy EV</a:t>
            </a:r>
            <a:r>
              <a:rPr lang="en" dirty="0">
                <a:solidFill>
                  <a:schemeClr val="tx1"/>
                </a:solidFill>
              </a:rPr>
              <a:t>. Tesla is also the most recommended option for </a:t>
            </a:r>
            <a:r>
              <a:rPr lang="en" b="1" dirty="0">
                <a:solidFill>
                  <a:schemeClr val="tx1"/>
                </a:solidFill>
              </a:rPr>
              <a:t>mid-size</a:t>
            </a:r>
            <a:r>
              <a:rPr lang="en" dirty="0">
                <a:solidFill>
                  <a:schemeClr val="tx1"/>
                </a:solidFill>
              </a:rPr>
              <a:t> as well as </a:t>
            </a:r>
            <a:r>
              <a:rPr lang="en" b="1" dirty="0">
                <a:solidFill>
                  <a:schemeClr val="tx1"/>
                </a:solidFill>
              </a:rPr>
              <a:t>large-EV</a:t>
            </a:r>
            <a:r>
              <a:rPr lang="en" dirty="0">
                <a:solidFill>
                  <a:schemeClr val="tx1"/>
                </a:solidFill>
              </a:rPr>
              <a:t> segment. </a:t>
            </a: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5C9455D2-5412-4378-8048-4E96870D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934DF-0BE9-4E04-AC2E-5DC3BBAE3A55}"/>
              </a:ext>
            </a:extLst>
          </p:cNvPr>
          <p:cNvSpPr txBox="1"/>
          <p:nvPr/>
        </p:nvSpPr>
        <p:spPr>
          <a:xfrm>
            <a:off x="2655570" y="4310957"/>
            <a:ext cx="383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per Black" panose="0208090404030B020404" pitchFamily="18" charset="0"/>
              </a:rPr>
              <a:t>DON’T WAIT !!!!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6B0C1-9353-4493-A7A0-3133199B5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44" b="31689"/>
          <a:stretch/>
        </p:blipFill>
        <p:spPr>
          <a:xfrm>
            <a:off x="6159817" y="4187072"/>
            <a:ext cx="2143125" cy="7086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22A6C-E053-4BC4-A6C2-3E9085E6C2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2308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109139" y="62777"/>
            <a:ext cx="60478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7030A0"/>
                </a:solidFill>
              </a:rPr>
              <a:t>Recommendation for future work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4" name="Google Shape;139;p27">
            <a:extLst>
              <a:ext uri="{FF2B5EF4-FFF2-40B4-BE49-F238E27FC236}">
                <a16:creationId xmlns:a16="http://schemas.microsoft.com/office/drawing/2014/main" id="{F57132F1-8865-41D8-B1E9-BFF4F189A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7760" y="863550"/>
            <a:ext cx="8660490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As future project, following avenues can be explored: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Apply more PCA and Classification methods to learn about Energy Consumption aspect (provided reliable data becomes available).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Tax &amp; maintenance benefits from EV purchase could be another metric to add to existing LR models (if credible data is available).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Standardized data source from EV regulatory body driven data management would help get consistent insights. (for ex: Vehicle ‘class type’ is interpreted variedly).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Govt. agencies release annual data after due verification. Thus, discussed models could be enriched with recent data from 2020 and 2021 (as applicable).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Complex models can be experimented by adding more attributes to models. 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Discussed results can be expanded to determine metrics for other states besides NJ.</a:t>
            </a: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A75F57C2-54D7-4D9F-B892-77BCF3F1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7831C-C295-4289-BB50-D63D6EEC65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161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Questions?</a:t>
            </a:r>
            <a:endParaRPr b="1" dirty="0"/>
          </a:p>
        </p:txBody>
      </p:sp>
      <p:pic>
        <p:nvPicPr>
          <p:cNvPr id="3" name="Picture 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260C3F5B-17C2-4046-BB84-5A60D9CE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56151-B865-45EE-BA49-866FFEBCB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You!</a:t>
            </a:r>
            <a:endParaRPr b="1" dirty="0"/>
          </a:p>
        </p:txBody>
      </p:sp>
      <p:pic>
        <p:nvPicPr>
          <p:cNvPr id="3" name="Picture 2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D31B2B4D-B965-4869-84B8-A4551B4AC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17DED-2385-4CA2-9025-5AD14445D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0" y="-117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75000"/>
                  </a:schemeClr>
                </a:solidFill>
              </a:rPr>
              <a:t>Questions &amp; Answers /Conclusion: Summary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39AA9E55-DEFE-427F-90FF-8CF1A95B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80" y="46810"/>
            <a:ext cx="1651081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0236D8C-A092-4305-AEA6-9A6A90997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678736"/>
              </p:ext>
            </p:extLst>
          </p:nvPr>
        </p:nvGraphicFramePr>
        <p:xfrm>
          <a:off x="894080" y="1012190"/>
          <a:ext cx="7355840" cy="3119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930163">
                  <a:extLst>
                    <a:ext uri="{9D8B030D-6E8A-4147-A177-3AD203B41FA5}">
                      <a16:colId xmlns:a16="http://schemas.microsoft.com/office/drawing/2014/main" val="3324515736"/>
                    </a:ext>
                  </a:extLst>
                </a:gridCol>
                <a:gridCol w="4425677">
                  <a:extLst>
                    <a:ext uri="{9D8B030D-6E8A-4147-A177-3AD203B41FA5}">
                      <a16:colId xmlns:a16="http://schemas.microsoft.com/office/drawing/2014/main" val="2125808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0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EV vs ICE cost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Clearly indicated decreasing cost trend for EVs.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12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Are EVs sustainable?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 classified into the favorable GHG score category (as per set threshold). Hence, sustainable.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Which attributes would determine EV pricing?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Three regression equation, based on EV categories yielded price predictor equations.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4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What are the best EV options out there?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Q3 and Q4 busiest sales region. Tesla, BMW, Ford, Toyota, Chevrolet best makers in NJ. For mid Range and pricing bracket Tesla model : X, S and 3 best performers. Similar trends on the US Scale too.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83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Can similarities between EV be mapped? How to group them?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 per “CombE” metric, Tesla had best numbers. Best models in mid-size and large-size segment clustered based on Range and CombE metric.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1763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0EDF6-F3EA-4761-934C-3A664FE60F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487187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9713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01975" y="1702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Dataset Introduction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F9592-52FF-45B5-9587-95535FE0B5E7}"/>
              </a:ext>
            </a:extLst>
          </p:cNvPr>
          <p:cNvSpPr txBox="1"/>
          <p:nvPr/>
        </p:nvSpPr>
        <p:spPr>
          <a:xfrm>
            <a:off x="163406" y="957739"/>
            <a:ext cx="872151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8 datasets files were used in the project. </a:t>
            </a:r>
          </a:p>
          <a:p>
            <a:endParaRPr lang="en-US" b="1" dirty="0"/>
          </a:p>
          <a:p>
            <a:pPr marL="287338" indent="-117475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Sources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Gov catalog for EV vehicle inventory (</a:t>
            </a:r>
            <a:r>
              <a:rPr lang="en-US" b="1" i="1" dirty="0"/>
              <a:t>AFDC energy.gov and Fuel economy.gov</a:t>
            </a:r>
            <a:r>
              <a:rPr lang="en-US" dirty="0"/>
              <a:t>), </a:t>
            </a:r>
            <a:r>
              <a:rPr lang="en-US" b="1" i="1" dirty="0"/>
              <a:t>Kaggle</a:t>
            </a:r>
            <a:r>
              <a:rPr lang="en-US" dirty="0"/>
              <a:t>, Open-source web publishers (</a:t>
            </a:r>
            <a:r>
              <a:rPr lang="en-US" b="1" i="1" dirty="0"/>
              <a:t>Inside EV, Atlas EV hub</a:t>
            </a:r>
            <a:r>
              <a:rPr lang="en-US" dirty="0"/>
              <a:t>) </a:t>
            </a:r>
          </a:p>
          <a:p>
            <a:pPr marL="169863" algn="just"/>
            <a:endParaRPr lang="en-US" dirty="0"/>
          </a:p>
          <a:p>
            <a:pPr marL="287338" indent="-117475" algn="just">
              <a:buFont typeface="Arial" panose="020B0604020202020204" pitchFamily="34" charset="0"/>
              <a:buChar char="•"/>
            </a:pPr>
            <a:r>
              <a:rPr lang="en-US" dirty="0"/>
              <a:t> These sources were chosen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because they were most reliable open-source of information </a:t>
            </a:r>
            <a:r>
              <a:rPr lang="en-US" dirty="0"/>
              <a:t>to get structured data for EV industry both at US (National level) and NJ (state-level) </a:t>
            </a:r>
          </a:p>
          <a:p>
            <a:pPr marL="287338" indent="-117475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7338" indent="-117475" algn="just">
              <a:buFont typeface="Arial" panose="020B0604020202020204" pitchFamily="34" charset="0"/>
              <a:buChar char="•"/>
            </a:pPr>
            <a:r>
              <a:rPr lang="en-US" dirty="0"/>
              <a:t>Each dataset file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contains multiple spreadsheets and total number of variables 250 variables</a:t>
            </a:r>
            <a:r>
              <a:rPr lang="en-US" dirty="0"/>
              <a:t>. But these attributes were filtered as needed and will be described in respective model analyses sections. </a:t>
            </a:r>
          </a:p>
          <a:p>
            <a:pPr marL="287338" indent="-117475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7338" indent="-117475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Date Ranges</a:t>
            </a:r>
            <a:r>
              <a:rPr lang="en-US" dirty="0"/>
              <a:t>: Some of the files had very recent data (</a:t>
            </a:r>
            <a:r>
              <a:rPr lang="en-US" b="1" dirty="0"/>
              <a:t>from 2000 till 2021</a:t>
            </a:r>
            <a:r>
              <a:rPr lang="en-US" dirty="0"/>
              <a:t>) while some of the dataset had historical information (</a:t>
            </a:r>
            <a:r>
              <a:rPr lang="en-US" b="1" dirty="0"/>
              <a:t>from 1980s till 2010s</a:t>
            </a:r>
            <a:r>
              <a:rPr lang="en-US" dirty="0"/>
              <a:t>). Of course, these datasets </a:t>
            </a:r>
            <a:r>
              <a:rPr lang="en-US" b="1" dirty="0">
                <a:solidFill>
                  <a:srgbClr val="00B050"/>
                </a:solidFill>
              </a:rPr>
              <a:t>were trimmed and filtered </a:t>
            </a:r>
            <a:r>
              <a:rPr lang="en-US" dirty="0"/>
              <a:t>in </a:t>
            </a:r>
            <a:r>
              <a:rPr lang="en-US" b="1" dirty="0"/>
              <a:t>Data cleaning + pre-processing </a:t>
            </a:r>
            <a:r>
              <a:rPr lang="en-US" dirty="0"/>
              <a:t>step before importing for models and visualization code files. </a:t>
            </a:r>
          </a:p>
          <a:p>
            <a:pPr marL="287338" indent="-117475">
              <a:buFont typeface="Arial" panose="020B0604020202020204" pitchFamily="34" charset="0"/>
              <a:buChar char="•"/>
            </a:pPr>
            <a:endParaRPr lang="en-US" dirty="0"/>
          </a:p>
          <a:p>
            <a:pPr marL="287338" indent="-11747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584713C3-B027-4A9D-89FA-FE28E566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7058B-E6DB-4566-B158-58B94A98F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09139" y="1165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>
                    <a:lumMod val="75000"/>
                  </a:schemeClr>
                </a:solidFill>
              </a:rPr>
              <a:t>EV vs ICE cost Trend Analysis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EA7C05F2-F31C-4C4A-810B-4FCE6EBD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7;p25">
            <a:extLst>
              <a:ext uri="{FF2B5EF4-FFF2-40B4-BE49-F238E27FC236}">
                <a16:creationId xmlns:a16="http://schemas.microsoft.com/office/drawing/2014/main" id="{3B36E4E2-66AD-4FF0-8BF2-25B480505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138" y="840374"/>
            <a:ext cx="5391061" cy="19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400" dirty="0">
                <a:solidFill>
                  <a:schemeClr val="tx1"/>
                </a:solidFill>
              </a:rPr>
              <a:t>Data from </a:t>
            </a:r>
            <a:r>
              <a:rPr lang="en" sz="1400" b="1" dirty="0">
                <a:solidFill>
                  <a:schemeClr val="tx1"/>
                </a:solidFill>
              </a:rPr>
              <a:t>Kaggle</a:t>
            </a:r>
            <a:r>
              <a:rPr lang="en" sz="1400" dirty="0">
                <a:solidFill>
                  <a:schemeClr val="tx1"/>
                </a:solidFill>
              </a:rPr>
              <a:t> provided by </a:t>
            </a:r>
            <a:r>
              <a:rPr lang="en" sz="1400" b="1" dirty="0">
                <a:solidFill>
                  <a:schemeClr val="tx1"/>
                </a:solidFill>
              </a:rPr>
              <a:t>Edmunds and Twitter</a:t>
            </a:r>
            <a:endParaRPr sz="1400" b="1" dirty="0">
              <a:solidFill>
                <a:schemeClr val="tx1"/>
              </a:solidFill>
            </a:endParaRPr>
          </a:p>
          <a:p>
            <a:r>
              <a:rPr lang="en" sz="1400" b="1" dirty="0">
                <a:solidFill>
                  <a:schemeClr val="tx1"/>
                </a:solidFill>
              </a:rPr>
              <a:t>Goal: </a:t>
            </a:r>
            <a:r>
              <a:rPr lang="en" sz="1400" dirty="0">
                <a:solidFill>
                  <a:schemeClr val="tx1"/>
                </a:solidFill>
              </a:rPr>
              <a:t>Simple linear regression to help project price of electric and internal combustion engine vehicles (EV &amp; ICE)</a:t>
            </a:r>
            <a:endParaRPr sz="1400" dirty="0">
              <a:solidFill>
                <a:schemeClr val="tx1"/>
              </a:solidFill>
            </a:endParaRPr>
          </a:p>
          <a:p>
            <a:r>
              <a:rPr lang="en" sz="1400" b="1" dirty="0">
                <a:solidFill>
                  <a:schemeClr val="tx1"/>
                </a:solidFill>
              </a:rPr>
              <a:t>Data Cleaning: </a:t>
            </a:r>
            <a:r>
              <a:rPr lang="en" sz="1400" dirty="0">
                <a:solidFill>
                  <a:schemeClr val="tx1"/>
                </a:solidFill>
              </a:rPr>
              <a:t>Removed outliers and separated data</a:t>
            </a:r>
            <a:endParaRPr sz="1400" dirty="0">
              <a:solidFill>
                <a:schemeClr val="tx1"/>
              </a:solidFill>
            </a:endParaRPr>
          </a:p>
        </p:txBody>
      </p:sp>
      <p:pic>
        <p:nvPicPr>
          <p:cNvPr id="8" name="Google Shape;138;p25">
            <a:extLst>
              <a:ext uri="{FF2B5EF4-FFF2-40B4-BE49-F238E27FC236}">
                <a16:creationId xmlns:a16="http://schemas.microsoft.com/office/drawing/2014/main" id="{175BC21B-2571-4809-B47D-3ECB1A8B6C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66" y="872082"/>
            <a:ext cx="3336228" cy="1683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39;p25">
            <a:extLst>
              <a:ext uri="{FF2B5EF4-FFF2-40B4-BE49-F238E27FC236}">
                <a16:creationId xmlns:a16="http://schemas.microsoft.com/office/drawing/2014/main" id="{0B5269A8-2C40-48DE-B20E-7469069548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666" y="2948354"/>
            <a:ext cx="3327976" cy="1683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" name="Google Shape;140;p25">
            <a:extLst>
              <a:ext uri="{FF2B5EF4-FFF2-40B4-BE49-F238E27FC236}">
                <a16:creationId xmlns:a16="http://schemas.microsoft.com/office/drawing/2014/main" id="{E459FDD5-7E8E-4B01-B88B-8DC5B0138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089930"/>
              </p:ext>
            </p:extLst>
          </p:nvPr>
        </p:nvGraphicFramePr>
        <p:xfrm>
          <a:off x="662940" y="2058736"/>
          <a:ext cx="4030981" cy="1467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20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Vehicle Segment</a:t>
                      </a:r>
                      <a:endParaRPr sz="11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Simple Regression Model</a:t>
                      </a:r>
                      <a:endParaRPr sz="1100" b="1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Electric Vehicles</a:t>
                      </a:r>
                      <a:endParaRPr sz="11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4,328,731 – 2,129X</a:t>
                      </a:r>
                      <a:r>
                        <a:rPr lang="en" sz="1100" baseline="-25000" dirty="0"/>
                        <a:t>1</a:t>
                      </a:r>
                      <a:endParaRPr sz="1100" baseline="-25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Internal Combustion Engine (ICE) Vehicles</a:t>
                      </a:r>
                      <a:endParaRPr sz="11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-1,903,449.8 + 962.3X</a:t>
                      </a:r>
                      <a:r>
                        <a:rPr lang="en" sz="1100" baseline="-25000" dirty="0"/>
                        <a:t>1</a:t>
                      </a:r>
                      <a:endParaRPr sz="1100" baseline="-25000" dirty="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141;p25">
            <a:extLst>
              <a:ext uri="{FF2B5EF4-FFF2-40B4-BE49-F238E27FC236}">
                <a16:creationId xmlns:a16="http://schemas.microsoft.com/office/drawing/2014/main" id="{85AE4470-EE2E-4A44-BD5B-C1E290CBA1E9}"/>
              </a:ext>
            </a:extLst>
          </p:cNvPr>
          <p:cNvSpPr txBox="1">
            <a:spLocks/>
          </p:cNvSpPr>
          <p:nvPr/>
        </p:nvSpPr>
        <p:spPr>
          <a:xfrm>
            <a:off x="-34381" y="3636254"/>
            <a:ext cx="5391061" cy="19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Conclusion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b="1" i="1" dirty="0">
                <a:solidFill>
                  <a:schemeClr val="accent4">
                    <a:lumMod val="75000"/>
                  </a:schemeClr>
                </a:solidFill>
              </a:rPr>
              <a:t>EVs show a downward trend </a:t>
            </a:r>
            <a:r>
              <a:rPr lang="en-US" sz="1400" dirty="0">
                <a:solidFill>
                  <a:schemeClr val="tx1"/>
                </a:solidFill>
              </a:rPr>
              <a:t>in cost and ICEs show a slight upward trend in price.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404AF-2539-45DB-B9A0-017CA8BEF341}"/>
              </a:ext>
            </a:extLst>
          </p:cNvPr>
          <p:cNvSpPr txBox="1"/>
          <p:nvPr/>
        </p:nvSpPr>
        <p:spPr>
          <a:xfrm>
            <a:off x="6436774" y="4716849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ICE Pricing Trend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2D89B-A058-4A71-813E-C2DB89ABB6ED}"/>
              </a:ext>
            </a:extLst>
          </p:cNvPr>
          <p:cNvSpPr txBox="1"/>
          <p:nvPr/>
        </p:nvSpPr>
        <p:spPr>
          <a:xfrm>
            <a:off x="6385154" y="2598204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EV Pricing Trend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1F3C-854D-4A88-A5A9-E1A4FD754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0" y="38606"/>
            <a:ext cx="6911863" cy="92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Are EV Eco-Friendly Vehicles?</a:t>
            </a:r>
            <a:br>
              <a:rPr lang="en" dirty="0">
                <a:solidFill>
                  <a:srgbClr val="00B050"/>
                </a:solidFill>
              </a:rPr>
            </a:br>
            <a:r>
              <a:rPr lang="en" dirty="0">
                <a:solidFill>
                  <a:srgbClr val="00B050"/>
                </a:solidFill>
              </a:rPr>
              <a:t>Step: Data Collection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200382" y="1092100"/>
            <a:ext cx="852060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- Create </a:t>
            </a:r>
            <a:r>
              <a:rPr lang="en-US" dirty="0">
                <a:solidFill>
                  <a:schemeClr val="tx1"/>
                </a:solidFill>
              </a:rPr>
              <a:t>a logistics regression to classify environmentally friendly vehicles among ICEs, Hybrids and EVs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chemeClr val="accent1">
                    <a:lumMod val="75000"/>
                  </a:schemeClr>
                </a:solidFill>
              </a:rPr>
              <a:t>Data Overview</a:t>
            </a:r>
            <a:r>
              <a:rPr lang="en" b="1" dirty="0">
                <a:solidFill>
                  <a:schemeClr val="tx1"/>
                </a:solidFill>
              </a:rPr>
              <a:t>:</a:t>
            </a:r>
          </a:p>
          <a:p>
            <a:pPr lvl="1" indent="-342900">
              <a:buSzPts val="1800"/>
              <a:buChar char="●"/>
            </a:pPr>
            <a:endParaRPr lang="en" b="1"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</a:pPr>
            <a:endParaRPr lang="en" b="1"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</a:pPr>
            <a:endParaRPr lang="en" b="1"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</a:pPr>
            <a:endParaRPr lang="en" b="1" dirty="0">
              <a:solidFill>
                <a:schemeClr val="tx1"/>
              </a:solidFill>
            </a:endParaRPr>
          </a:p>
          <a:p>
            <a:pPr marL="571500" lvl="1" indent="0">
              <a:buSzPts val="1800"/>
              <a:buNone/>
            </a:pPr>
            <a:endParaRPr lang="en" b="1" dirty="0">
              <a:solidFill>
                <a:schemeClr val="tx1"/>
              </a:solidFill>
            </a:endParaRPr>
          </a:p>
          <a:p>
            <a:pPr lvl="1" indent="-342900">
              <a:buSzPts val="1800"/>
              <a:buChar char="●"/>
            </a:pPr>
            <a:r>
              <a:rPr lang="en" b="1" dirty="0">
                <a:solidFill>
                  <a:schemeClr val="tx1"/>
                </a:solidFill>
              </a:rPr>
              <a:t>ghgScore:</a:t>
            </a:r>
            <a:r>
              <a:rPr lang="en" dirty="0">
                <a:solidFill>
                  <a:schemeClr val="tx1"/>
                </a:solidFill>
              </a:rPr>
              <a:t> Green House Gas Score</a:t>
            </a:r>
          </a:p>
          <a:p>
            <a:pPr lvl="1" indent="-342900"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B</a:t>
            </a:r>
            <a:r>
              <a:rPr lang="en" b="1" dirty="0">
                <a:solidFill>
                  <a:schemeClr val="tx1"/>
                </a:solidFill>
              </a:rPr>
              <a:t>arrels08</a:t>
            </a:r>
            <a:r>
              <a:rPr lang="en" dirty="0">
                <a:solidFill>
                  <a:schemeClr val="tx1"/>
                </a:solidFill>
              </a:rPr>
              <a:t>: Annual petroleum consumption in barrels</a:t>
            </a:r>
          </a:p>
          <a:p>
            <a:pPr lvl="1" indent="-342900"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" b="1" dirty="0">
                <a:solidFill>
                  <a:schemeClr val="tx1"/>
                </a:solidFill>
              </a:rPr>
              <a:t>omb08</a:t>
            </a:r>
            <a:r>
              <a:rPr lang="en" dirty="0">
                <a:solidFill>
                  <a:schemeClr val="tx1"/>
                </a:solidFill>
              </a:rPr>
              <a:t>: Combined Miles Per Gallon</a:t>
            </a:r>
          </a:p>
          <a:p>
            <a:pPr lvl="1" indent="-342900">
              <a:buSzPts val="1800"/>
              <a:buChar char="●"/>
            </a:pPr>
            <a:r>
              <a:rPr lang="en" b="1" dirty="0">
                <a:solidFill>
                  <a:schemeClr val="tx1"/>
                </a:solidFill>
              </a:rPr>
              <a:t>feScore</a:t>
            </a:r>
            <a:r>
              <a:rPr lang="en" dirty="0">
                <a:solidFill>
                  <a:schemeClr val="tx1"/>
                </a:solidFill>
              </a:rPr>
              <a:t>: EA fuel economy score</a:t>
            </a:r>
          </a:p>
          <a:p>
            <a:pPr lvl="1" indent="-342900"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" b="1" dirty="0">
                <a:solidFill>
                  <a:schemeClr val="tx1"/>
                </a:solidFill>
              </a:rPr>
              <a:t>ity08</a:t>
            </a:r>
            <a:r>
              <a:rPr lang="en" dirty="0">
                <a:solidFill>
                  <a:schemeClr val="tx1"/>
                </a:solidFill>
              </a:rPr>
              <a:t>: city Miles Per Gallon</a:t>
            </a:r>
          </a:p>
          <a:p>
            <a:pPr lvl="1" indent="-342900">
              <a:buSzPts val="1800"/>
              <a:buChar char="●"/>
            </a:pPr>
            <a:r>
              <a:rPr lang="en" b="1" dirty="0">
                <a:solidFill>
                  <a:schemeClr val="tx1"/>
                </a:solidFill>
              </a:rPr>
              <a:t>U</a:t>
            </a: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" b="1" dirty="0">
                <a:solidFill>
                  <a:schemeClr val="tx1"/>
                </a:solidFill>
              </a:rPr>
              <a:t>ity</a:t>
            </a:r>
            <a:r>
              <a:rPr lang="en" dirty="0">
                <a:solidFill>
                  <a:schemeClr val="tx1"/>
                </a:solidFill>
              </a:rPr>
              <a:t>: Unadjusted city Miles Per Gallon</a:t>
            </a:r>
          </a:p>
          <a:p>
            <a:pPr lvl="1" indent="-342900"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H</a:t>
            </a:r>
            <a:r>
              <a:rPr lang="en" b="1" dirty="0">
                <a:solidFill>
                  <a:schemeClr val="tx1"/>
                </a:solidFill>
              </a:rPr>
              <a:t>ighway08</a:t>
            </a:r>
            <a:r>
              <a:rPr lang="en" dirty="0">
                <a:solidFill>
                  <a:schemeClr val="tx1"/>
                </a:solidFill>
              </a:rPr>
              <a:t>: highway Miles per Gallon</a:t>
            </a:r>
          </a:p>
          <a:p>
            <a:pPr lvl="1" indent="-342900">
              <a:buSzPts val="1800"/>
              <a:buChar char="●"/>
            </a:pPr>
            <a:r>
              <a:rPr lang="en" b="1" dirty="0">
                <a:solidFill>
                  <a:schemeClr val="tx1"/>
                </a:solidFill>
              </a:rPr>
              <a:t>Uhighway</a:t>
            </a:r>
            <a:r>
              <a:rPr lang="en" dirty="0">
                <a:solidFill>
                  <a:schemeClr val="tx1"/>
                </a:solidFill>
              </a:rPr>
              <a:t>: Unadjected highway Miles Per Gallon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DC0A6-87A9-409B-B151-3C1076BF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46" y="2088341"/>
            <a:ext cx="8710415" cy="807790"/>
          </a:xfrm>
          <a:prstGeom prst="rect">
            <a:avLst/>
          </a:prstGeom>
        </p:spPr>
      </p:pic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7F8480A8-A8E9-4D8C-84F0-AD3FC6B6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03" y="46811"/>
            <a:ext cx="1703758" cy="47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4E807B-D470-47CD-BF1F-0031C4A3C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F6858-0998-495A-A88A-1ACD0424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52" y="786715"/>
            <a:ext cx="5595509" cy="3820975"/>
          </a:xfrm>
          <a:prstGeom prst="rect">
            <a:avLst/>
          </a:prstGeom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2956" y="62777"/>
            <a:ext cx="66892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Classify Eco-Friendly Vehicles:Data Cleaning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0" y="786715"/>
            <a:ext cx="6387077" cy="2449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96875" indent="-2222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Create </a:t>
            </a: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Vehicle_Type</a:t>
            </a:r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using </a:t>
            </a: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Fuel_Type</a:t>
            </a:r>
            <a:r>
              <a:rPr lang="en-US" sz="1000" dirty="0">
                <a:solidFill>
                  <a:schemeClr val="tx1"/>
                </a:solidFill>
              </a:rPr>
              <a:t>:</a:t>
            </a:r>
          </a:p>
          <a:p>
            <a:pPr lvl="1" indent="-342900">
              <a:buSzPts val="18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Gas -&gt; ICE</a:t>
            </a:r>
          </a:p>
          <a:p>
            <a:pPr lvl="1" indent="-342900">
              <a:buSzPts val="18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Gas and Electricity -&gt; Hybrid</a:t>
            </a:r>
          </a:p>
          <a:p>
            <a:pPr lvl="1" indent="-342900">
              <a:buSzPts val="18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Electricity -&gt; EV</a:t>
            </a:r>
          </a:p>
          <a:p>
            <a:pPr marL="571500" lvl="1" indent="0">
              <a:buSzPts val="1800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396875" indent="-2222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Convert </a:t>
            </a: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ghgScore (1-10) </a:t>
            </a:r>
            <a:r>
              <a:rPr lang="en-US" sz="1000" dirty="0">
                <a:solidFill>
                  <a:schemeClr val="tx1"/>
                </a:solidFill>
              </a:rPr>
              <a:t>to binary variable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ghgScoreY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Average = 4.7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Good (1) &gt; 4.7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Bad (0) &lt; 4.7 </a:t>
            </a:r>
          </a:p>
        </p:txBody>
      </p:sp>
      <p:pic>
        <p:nvPicPr>
          <p:cNvPr id="4" name="Picture 3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CCC0EF40-21D3-4F3D-BA37-FC14E4987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DBB1BF-AF76-4B09-B8DC-9A3C770424F6}"/>
              </a:ext>
            </a:extLst>
          </p:cNvPr>
          <p:cNvSpPr txBox="1"/>
          <p:nvPr/>
        </p:nvSpPr>
        <p:spPr>
          <a:xfrm>
            <a:off x="6932480" y="4521677"/>
            <a:ext cx="176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Correlation Matrix</a:t>
            </a:r>
          </a:p>
        </p:txBody>
      </p:sp>
      <p:sp>
        <p:nvSpPr>
          <p:cNvPr id="7" name="Google Shape;91;p19">
            <a:extLst>
              <a:ext uri="{FF2B5EF4-FFF2-40B4-BE49-F238E27FC236}">
                <a16:creationId xmlns:a16="http://schemas.microsoft.com/office/drawing/2014/main" id="{27DE1E0A-E1B2-4E20-AC67-17B4EE23BC7A}"/>
              </a:ext>
            </a:extLst>
          </p:cNvPr>
          <p:cNvSpPr txBox="1">
            <a:spLocks/>
          </p:cNvSpPr>
          <p:nvPr/>
        </p:nvSpPr>
        <p:spPr>
          <a:xfrm>
            <a:off x="72956" y="3176965"/>
            <a:ext cx="617855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1313" indent="-2270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Eliminate Uhighway, highway08, Ucity attributes</a:t>
            </a:r>
          </a:p>
          <a:p>
            <a:pPr marL="341313" indent="-2270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Build logistics regression using 3 remaining attributes</a:t>
            </a:r>
          </a:p>
          <a:p>
            <a:pPr marL="341313" indent="-2270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Split training and testing data (70/30)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FD4BA4-4ED0-464E-B580-8CCDF76CE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09139" y="159319"/>
            <a:ext cx="66812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0070C0"/>
                </a:solidFill>
              </a:rPr>
              <a:t>Logistic Regression Analysis Outcomes</a:t>
            </a:r>
            <a:r>
              <a:rPr lang="en" dirty="0"/>
              <a:t>: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Google Shape;104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9139" y="1210352"/>
                <a:ext cx="9209790" cy="348812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sz="2300" dirty="0">
                    <a:solidFill>
                      <a:schemeClr val="tx1"/>
                    </a:solidFill>
                  </a:rPr>
                  <a:t>All attributes are signification</a:t>
                </a: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with p-values &lt; 0.05.</a:t>
                </a: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sz="2300" dirty="0">
                  <a:solidFill>
                    <a:schemeClr val="tx1"/>
                  </a:solidFill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sz="2300" dirty="0">
                  <a:solidFill>
                    <a:schemeClr val="tx1"/>
                  </a:solidFill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sz="2300" dirty="0">
                  <a:solidFill>
                    <a:schemeClr val="tx1"/>
                  </a:solidFill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sz="2300" dirty="0">
                  <a:solidFill>
                    <a:schemeClr val="tx1"/>
                  </a:solidFill>
                </a:endParaRPr>
              </a:p>
              <a:p>
                <a:r>
                  <a:rPr lang="en-US" sz="24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Regression</a:t>
                </a:r>
                <a:r>
                  <a:rPr lang="en-US" sz="2400" b="1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equation</a:t>
                </a:r>
                <a:r>
                  <a:rPr lang="en-US" sz="2400" b="1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𝟎𝟎𝟔𝟕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𝟎𝟐𝟏𝟖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𝐛𝐚𝐫𝐫𝐢𝐞𝐥𝐬𝟎𝟖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𝟗𝟔𝟒𝟖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𝐜𝐨𝐦𝐛𝟎𝟖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𝟐𝟕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𝟖𝟑𝟏𝟗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𝐟𝐞𝐒𝐜𝐨𝐫𝐞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endParaRPr dirty="0"/>
              </a:p>
            </p:txBody>
          </p:sp>
        </mc:Choice>
        <mc:Fallback xmlns="">
          <p:sp>
            <p:nvSpPr>
              <p:cNvPr id="104" name="Google Shape;104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139" y="1210352"/>
                <a:ext cx="9209790" cy="3488124"/>
              </a:xfrm>
              <a:prstGeom prst="rect">
                <a:avLst/>
              </a:prstGeom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659631-95AB-4B5A-BE03-48BA8F238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91" y="1210351"/>
            <a:ext cx="3964977" cy="2568141"/>
          </a:xfrm>
          <a:prstGeom prst="rect">
            <a:avLst/>
          </a:prstGeom>
        </p:spPr>
      </p:pic>
      <p:pic>
        <p:nvPicPr>
          <p:cNvPr id="5" name="Picture 4" descr="Rutgers Logos, Signatures, and Visual Identity |Communicating about Rutgers">
            <a:extLst>
              <a:ext uri="{FF2B5EF4-FFF2-40B4-BE49-F238E27FC236}">
                <a16:creationId xmlns:a16="http://schemas.microsoft.com/office/drawing/2014/main" id="{B675B4A9-03C1-4EE6-B3D1-29D2E77F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80" y="46810"/>
            <a:ext cx="2102381" cy="5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886E4-FA2F-47A4-831C-3A84ACB2DE9C}"/>
              </a:ext>
            </a:extLst>
          </p:cNvPr>
          <p:cNvSpPr txBox="1"/>
          <p:nvPr/>
        </p:nvSpPr>
        <p:spPr>
          <a:xfrm>
            <a:off x="5828306" y="874643"/>
            <a:ext cx="257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 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DB8346-74EE-41B6-A8C7-675E29AA868F}"/>
              </a:ext>
            </a:extLst>
          </p:cNvPr>
          <p:cNvSpPr/>
          <p:nvPr/>
        </p:nvSpPr>
        <p:spPr>
          <a:xfrm>
            <a:off x="4678565" y="1899235"/>
            <a:ext cx="4223698" cy="9144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FC389-A0AA-44D1-9B85-B1F15408B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3353</Words>
  <Application>Microsoft Office PowerPoint</Application>
  <PresentationFormat>On-screen Show (16:9)</PresentationFormat>
  <Paragraphs>469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Cooper Black</vt:lpstr>
      <vt:lpstr>Times New Roman</vt:lpstr>
      <vt:lpstr>verdana</vt:lpstr>
      <vt:lpstr>Simple Light</vt:lpstr>
      <vt:lpstr>Office Theme</vt:lpstr>
      <vt:lpstr>Leverage Data Analytics to determine metrics dictating Electric Vehicle (EV) manufacturing, performance, and purchasing dynamics as an alternative to ICE counterparts</vt:lpstr>
      <vt:lpstr>Project Background &amp; Motivation</vt:lpstr>
      <vt:lpstr>Key Questions : Goal of the Study </vt:lpstr>
      <vt:lpstr>Questions &amp; Answers /Conclusion: Summary</vt:lpstr>
      <vt:lpstr>Dataset Introduction</vt:lpstr>
      <vt:lpstr>EV vs ICE cost Trend Analysis</vt:lpstr>
      <vt:lpstr>Are EV Eco-Friendly Vehicles? Step: Data Collection</vt:lpstr>
      <vt:lpstr>Classify Eco-Friendly Vehicles:Data Cleaning</vt:lpstr>
      <vt:lpstr>Logistic Regression Analysis Outcomes:</vt:lpstr>
      <vt:lpstr>Are EV sustainable option? : LR Visualization</vt:lpstr>
      <vt:lpstr>EV Price Predictors: Determine key attributes</vt:lpstr>
      <vt:lpstr>EV Price Predictors: Data Cleaning</vt:lpstr>
      <vt:lpstr>PowerPoint Presentation</vt:lpstr>
      <vt:lpstr>PowerPoint Presentation</vt:lpstr>
      <vt:lpstr>PowerPoint Presentation</vt:lpstr>
      <vt:lpstr>PowerPoint Presentation</vt:lpstr>
      <vt:lpstr>So, EVs are getting cheaper and proving sustainable, Great!!   Next Question that pops up:  How do I identify a right Model and Maker!? What makes them a great prospect?  </vt:lpstr>
      <vt:lpstr>EV Market Analysis: Data Cleaning Step</vt:lpstr>
      <vt:lpstr>Data Cleaning</vt:lpstr>
      <vt:lpstr>PowerPoint Presentation</vt:lpstr>
      <vt:lpstr>PowerPoint Presentation</vt:lpstr>
      <vt:lpstr>PowerPoint Presentation</vt:lpstr>
      <vt:lpstr>Clustering Analysis in R: Range, Price, Maker &amp; Year critical attributes</vt:lpstr>
      <vt:lpstr>PowerPoint Presentation</vt:lpstr>
      <vt:lpstr>PowerPoint Presentation</vt:lpstr>
      <vt:lpstr>PowerPoint Presentation</vt:lpstr>
      <vt:lpstr>PowerPoint Presentation</vt:lpstr>
      <vt:lpstr>How Far EVs have come</vt:lpstr>
      <vt:lpstr>Comparing All the EVs</vt:lpstr>
      <vt:lpstr>What's in the clusters?</vt:lpstr>
      <vt:lpstr>Cluster Analysis</vt:lpstr>
      <vt:lpstr>If You Want to Buy a Small EV</vt:lpstr>
      <vt:lpstr>Car for a Small family i.e., Mid-size</vt:lpstr>
      <vt:lpstr>The Big Boys i.e., Large Size Cars/Trucks</vt:lpstr>
      <vt:lpstr>Summary Model Analyses:</vt:lpstr>
      <vt:lpstr>Conclusion and Recommendations</vt:lpstr>
      <vt:lpstr>Recommendation for future work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Leverage Data Analytics to determine metrics dictating Electric Vehicle (EV) manufacturing, performance, and purchasing dynamics as an alternative to ICE counterparts</dc:title>
  <dc:creator>mohit agarwal</dc:creator>
  <cp:lastModifiedBy>Mohit Agarwal</cp:lastModifiedBy>
  <cp:revision>176</cp:revision>
  <dcterms:modified xsi:type="dcterms:W3CDTF">2021-12-09T00:40:18Z</dcterms:modified>
</cp:coreProperties>
</file>